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23"/>
  </p:notesMasterIdLst>
  <p:handoutMasterIdLst>
    <p:handoutMasterId r:id="rId24"/>
  </p:handoutMasterIdLst>
  <p:sldIdLst>
    <p:sldId id="266" r:id="rId2"/>
    <p:sldId id="278" r:id="rId3"/>
    <p:sldId id="291" r:id="rId4"/>
    <p:sldId id="279" r:id="rId5"/>
    <p:sldId id="281" r:id="rId6"/>
    <p:sldId id="282" r:id="rId7"/>
    <p:sldId id="275" r:id="rId8"/>
    <p:sldId id="276" r:id="rId9"/>
    <p:sldId id="292" r:id="rId10"/>
    <p:sldId id="2109" r:id="rId11"/>
    <p:sldId id="259" r:id="rId12"/>
    <p:sldId id="260" r:id="rId13"/>
    <p:sldId id="283" r:id="rId14"/>
    <p:sldId id="256" r:id="rId15"/>
    <p:sldId id="257" r:id="rId16"/>
    <p:sldId id="284" r:id="rId17"/>
    <p:sldId id="285" r:id="rId18"/>
    <p:sldId id="286" r:id="rId19"/>
    <p:sldId id="287" r:id="rId20"/>
    <p:sldId id="288" r:id="rId21"/>
    <p:sldId id="280" r:id="rId22"/>
  </p:sldIdLst>
  <p:sldSz cx="9144000" cy="6858000" type="screen4x3"/>
  <p:notesSz cx="9926638" cy="6797675"/>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26"/>
  </p:normalViewPr>
  <p:slideViewPr>
    <p:cSldViewPr>
      <p:cViewPr varScale="1">
        <p:scale>
          <a:sx n="121" d="100"/>
          <a:sy n="121" d="100"/>
        </p:scale>
        <p:origin x="189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E1D2CF8C-075B-B949-A446-10A849D2E621}"/>
              </a:ext>
            </a:extLst>
          </p:cNvPr>
          <p:cNvSpPr>
            <a:spLocks noGrp="1"/>
          </p:cNvSpPr>
          <p:nvPr>
            <p:ph type="hdr" sz="quarter"/>
          </p:nvPr>
        </p:nvSpPr>
        <p:spPr>
          <a:xfrm>
            <a:off x="0" y="0"/>
            <a:ext cx="4302125" cy="339725"/>
          </a:xfrm>
          <a:prstGeom prst="rect">
            <a:avLst/>
          </a:prstGeom>
        </p:spPr>
        <p:txBody>
          <a:bodyPr vert="horz" lIns="91440" tIns="45720" rIns="91440" bIns="45720" rtlCol="0"/>
          <a:lstStyle>
            <a:lvl1pPr algn="l" eaLnBrk="1" hangingPunct="1">
              <a:defRPr sz="1200">
                <a:latin typeface="Arial" charset="0"/>
                <a:ea typeface="+mn-ea"/>
                <a:cs typeface="+mn-cs"/>
              </a:defRPr>
            </a:lvl1pPr>
          </a:lstStyle>
          <a:p>
            <a:pPr>
              <a:defRPr/>
            </a:pPr>
            <a:endParaRPr lang="it-IT"/>
          </a:p>
        </p:txBody>
      </p:sp>
      <p:sp>
        <p:nvSpPr>
          <p:cNvPr id="3" name="Segnaposto data 2">
            <a:extLst>
              <a:ext uri="{FF2B5EF4-FFF2-40B4-BE49-F238E27FC236}">
                <a16:creationId xmlns:a16="http://schemas.microsoft.com/office/drawing/2014/main" id="{75224B3D-B954-8347-8D2B-D3733F82F0C4}"/>
              </a:ext>
            </a:extLst>
          </p:cNvPr>
          <p:cNvSpPr>
            <a:spLocks noGrp="1"/>
          </p:cNvSpPr>
          <p:nvPr>
            <p:ph type="dt" sz="quarter" idx="1"/>
          </p:nvPr>
        </p:nvSpPr>
        <p:spPr>
          <a:xfrm>
            <a:off x="5622925" y="0"/>
            <a:ext cx="4302125" cy="339725"/>
          </a:xfrm>
          <a:prstGeom prst="rect">
            <a:avLst/>
          </a:prstGeom>
        </p:spPr>
        <p:txBody>
          <a:bodyPr vert="horz" lIns="91440" tIns="45720" rIns="91440" bIns="45720" rtlCol="0"/>
          <a:lstStyle>
            <a:lvl1pPr algn="r" eaLnBrk="1" hangingPunct="1">
              <a:defRPr sz="1200">
                <a:latin typeface="Arial" charset="0"/>
                <a:ea typeface="+mn-ea"/>
                <a:cs typeface="+mn-cs"/>
              </a:defRPr>
            </a:lvl1pPr>
          </a:lstStyle>
          <a:p>
            <a:pPr>
              <a:defRPr/>
            </a:pPr>
            <a:endParaRPr lang="it-IT"/>
          </a:p>
        </p:txBody>
      </p:sp>
      <p:sp>
        <p:nvSpPr>
          <p:cNvPr id="4" name="Segnaposto piè di pagina 3">
            <a:extLst>
              <a:ext uri="{FF2B5EF4-FFF2-40B4-BE49-F238E27FC236}">
                <a16:creationId xmlns:a16="http://schemas.microsoft.com/office/drawing/2014/main" id="{0B642200-3919-2546-B1C3-38310A5BD28E}"/>
              </a:ext>
            </a:extLst>
          </p:cNvPr>
          <p:cNvSpPr>
            <a:spLocks noGrp="1"/>
          </p:cNvSpPr>
          <p:nvPr>
            <p:ph type="ftr" sz="quarter" idx="2"/>
          </p:nvPr>
        </p:nvSpPr>
        <p:spPr>
          <a:xfrm>
            <a:off x="0" y="6456363"/>
            <a:ext cx="4302125" cy="339725"/>
          </a:xfrm>
          <a:prstGeom prst="rect">
            <a:avLst/>
          </a:prstGeom>
        </p:spPr>
        <p:txBody>
          <a:bodyPr vert="horz" lIns="91440" tIns="45720" rIns="91440" bIns="45720" rtlCol="0" anchor="b"/>
          <a:lstStyle>
            <a:lvl1pPr algn="l" eaLnBrk="1" hangingPunct="1">
              <a:defRPr sz="1200">
                <a:latin typeface="Arial" charset="0"/>
                <a:ea typeface="+mn-ea"/>
                <a:cs typeface="+mn-cs"/>
              </a:defRPr>
            </a:lvl1pPr>
          </a:lstStyle>
          <a:p>
            <a:pPr>
              <a:defRPr/>
            </a:pPr>
            <a:endParaRPr lang="it-IT"/>
          </a:p>
        </p:txBody>
      </p:sp>
      <p:sp>
        <p:nvSpPr>
          <p:cNvPr id="5" name="Segnaposto numero diapositiva 4">
            <a:extLst>
              <a:ext uri="{FF2B5EF4-FFF2-40B4-BE49-F238E27FC236}">
                <a16:creationId xmlns:a16="http://schemas.microsoft.com/office/drawing/2014/main" id="{A32998B7-C02D-6543-926D-425BC1DCB383}"/>
              </a:ext>
            </a:extLst>
          </p:cNvPr>
          <p:cNvSpPr>
            <a:spLocks noGrp="1"/>
          </p:cNvSpPr>
          <p:nvPr>
            <p:ph type="sldNum" sz="quarter" idx="3"/>
          </p:nvPr>
        </p:nvSpPr>
        <p:spPr>
          <a:xfrm>
            <a:off x="5622925" y="6456363"/>
            <a:ext cx="4302125" cy="339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A8F4C0E-5DCE-9E4C-9A81-894F82D063C8}"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679752C2-7B31-234A-8ADC-9020DB8186A2}"/>
              </a:ext>
            </a:extLst>
          </p:cNvPr>
          <p:cNvSpPr>
            <a:spLocks noGrp="1"/>
          </p:cNvSpPr>
          <p:nvPr>
            <p:ph type="hdr" sz="quarter"/>
          </p:nvPr>
        </p:nvSpPr>
        <p:spPr>
          <a:xfrm>
            <a:off x="0" y="0"/>
            <a:ext cx="4302125" cy="339725"/>
          </a:xfrm>
          <a:prstGeom prst="rect">
            <a:avLst/>
          </a:prstGeom>
        </p:spPr>
        <p:txBody>
          <a:bodyPr vert="horz" lIns="91440" tIns="45720" rIns="91440" bIns="45720" rtlCol="0"/>
          <a:lstStyle>
            <a:lvl1pPr algn="l" eaLnBrk="1" hangingPunct="1">
              <a:defRPr sz="1200">
                <a:latin typeface="Arial" charset="0"/>
                <a:ea typeface="+mn-ea"/>
                <a:cs typeface="+mn-cs"/>
              </a:defRPr>
            </a:lvl1pPr>
          </a:lstStyle>
          <a:p>
            <a:pPr>
              <a:defRPr/>
            </a:pPr>
            <a:endParaRPr lang="it-IT"/>
          </a:p>
        </p:txBody>
      </p:sp>
      <p:sp>
        <p:nvSpPr>
          <p:cNvPr id="3" name="Segnaposto data 2">
            <a:extLst>
              <a:ext uri="{FF2B5EF4-FFF2-40B4-BE49-F238E27FC236}">
                <a16:creationId xmlns:a16="http://schemas.microsoft.com/office/drawing/2014/main" id="{E8F61AE5-2F5D-3744-9C5C-6CCA0367856A}"/>
              </a:ext>
            </a:extLst>
          </p:cNvPr>
          <p:cNvSpPr>
            <a:spLocks noGrp="1"/>
          </p:cNvSpPr>
          <p:nvPr>
            <p:ph type="dt" idx="1"/>
          </p:nvPr>
        </p:nvSpPr>
        <p:spPr>
          <a:xfrm>
            <a:off x="5622925" y="0"/>
            <a:ext cx="4302125" cy="339725"/>
          </a:xfrm>
          <a:prstGeom prst="rect">
            <a:avLst/>
          </a:prstGeom>
        </p:spPr>
        <p:txBody>
          <a:bodyPr vert="horz" lIns="91440" tIns="45720" rIns="91440" bIns="45720" rtlCol="0"/>
          <a:lstStyle>
            <a:lvl1pPr algn="r" eaLnBrk="1" hangingPunct="1">
              <a:defRPr sz="1200">
                <a:latin typeface="Arial" charset="0"/>
                <a:ea typeface="+mn-ea"/>
                <a:cs typeface="+mn-cs"/>
              </a:defRPr>
            </a:lvl1pPr>
          </a:lstStyle>
          <a:p>
            <a:pPr>
              <a:defRPr/>
            </a:pPr>
            <a:endParaRPr lang="it-IT"/>
          </a:p>
        </p:txBody>
      </p:sp>
      <p:sp>
        <p:nvSpPr>
          <p:cNvPr id="4" name="Segnaposto immagine diapositiva 3">
            <a:extLst>
              <a:ext uri="{FF2B5EF4-FFF2-40B4-BE49-F238E27FC236}">
                <a16:creationId xmlns:a16="http://schemas.microsoft.com/office/drawing/2014/main" id="{0EB54DDD-634B-9240-8235-02329CB289A7}"/>
              </a:ext>
            </a:extLst>
          </p:cNvPr>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a:extLst>
              <a:ext uri="{FF2B5EF4-FFF2-40B4-BE49-F238E27FC236}">
                <a16:creationId xmlns:a16="http://schemas.microsoft.com/office/drawing/2014/main" id="{405E7D12-5DA6-954B-AFAC-8A42B74ADB3F}"/>
              </a:ext>
            </a:extLst>
          </p:cNvPr>
          <p:cNvSpPr>
            <a:spLocks noGrp="1"/>
          </p:cNvSpPr>
          <p:nvPr>
            <p:ph type="body" sz="quarter" idx="3"/>
          </p:nvPr>
        </p:nvSpPr>
        <p:spPr>
          <a:xfrm>
            <a:off x="992188" y="3228975"/>
            <a:ext cx="7942262" cy="3059113"/>
          </a:xfrm>
          <a:prstGeom prst="rect">
            <a:avLst/>
          </a:prstGeom>
        </p:spPr>
        <p:txBody>
          <a:bodyPr vert="horz" lIns="91440" tIns="45720" rIns="91440" bIns="45720" rtlCol="0"/>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a:extLst>
              <a:ext uri="{FF2B5EF4-FFF2-40B4-BE49-F238E27FC236}">
                <a16:creationId xmlns:a16="http://schemas.microsoft.com/office/drawing/2014/main" id="{F19CC93E-AD55-5D4F-8122-4092872B6257}"/>
              </a:ext>
            </a:extLst>
          </p:cNvPr>
          <p:cNvSpPr>
            <a:spLocks noGrp="1"/>
          </p:cNvSpPr>
          <p:nvPr>
            <p:ph type="ftr" sz="quarter" idx="4"/>
          </p:nvPr>
        </p:nvSpPr>
        <p:spPr>
          <a:xfrm>
            <a:off x="0" y="6456363"/>
            <a:ext cx="4302125" cy="339725"/>
          </a:xfrm>
          <a:prstGeom prst="rect">
            <a:avLst/>
          </a:prstGeom>
        </p:spPr>
        <p:txBody>
          <a:bodyPr vert="horz" lIns="91440" tIns="45720" rIns="91440" bIns="45720" rtlCol="0" anchor="b"/>
          <a:lstStyle>
            <a:lvl1pPr algn="l" eaLnBrk="1" hangingPunct="1">
              <a:defRPr sz="1200">
                <a:latin typeface="Arial" charset="0"/>
                <a:ea typeface="+mn-ea"/>
                <a:cs typeface="+mn-cs"/>
              </a:defRPr>
            </a:lvl1pPr>
          </a:lstStyle>
          <a:p>
            <a:pPr>
              <a:defRPr/>
            </a:pPr>
            <a:endParaRPr lang="it-IT"/>
          </a:p>
        </p:txBody>
      </p:sp>
      <p:sp>
        <p:nvSpPr>
          <p:cNvPr id="7" name="Segnaposto numero diapositiva 6">
            <a:extLst>
              <a:ext uri="{FF2B5EF4-FFF2-40B4-BE49-F238E27FC236}">
                <a16:creationId xmlns:a16="http://schemas.microsoft.com/office/drawing/2014/main" id="{DE7AE03D-8438-F349-8A21-5635B2D8E308}"/>
              </a:ext>
            </a:extLst>
          </p:cNvPr>
          <p:cNvSpPr>
            <a:spLocks noGrp="1"/>
          </p:cNvSpPr>
          <p:nvPr>
            <p:ph type="sldNum" sz="quarter" idx="5"/>
          </p:nvPr>
        </p:nvSpPr>
        <p:spPr>
          <a:xfrm>
            <a:off x="5622925" y="6456363"/>
            <a:ext cx="4302125" cy="339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4B8E33D-A1BE-2244-977F-9F6A8C601494}"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egnaposto immagine diapositiva 1">
            <a:extLst>
              <a:ext uri="{FF2B5EF4-FFF2-40B4-BE49-F238E27FC236}">
                <a16:creationId xmlns:a16="http://schemas.microsoft.com/office/drawing/2014/main" id="{8472BAB3-E899-5D42-98B1-E1062920C2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Segnaposto note 2">
            <a:extLst>
              <a:ext uri="{FF2B5EF4-FFF2-40B4-BE49-F238E27FC236}">
                <a16:creationId xmlns:a16="http://schemas.microsoft.com/office/drawing/2014/main" id="{D050CA94-E245-EA42-9F11-398460BEBC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ea typeface="ＭＳ Ｐゴシック" panose="020B0600070205080204" pitchFamily="34" charset="-128"/>
            </a:endParaRPr>
          </a:p>
        </p:txBody>
      </p:sp>
      <p:sp>
        <p:nvSpPr>
          <p:cNvPr id="16387" name="Segnaposto numero diapositiva 3">
            <a:extLst>
              <a:ext uri="{FF2B5EF4-FFF2-40B4-BE49-F238E27FC236}">
                <a16:creationId xmlns:a16="http://schemas.microsoft.com/office/drawing/2014/main" id="{5B8669AB-61C1-D646-8202-39B1021962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1111E08-1F50-1B44-8318-FA46A9A1DAFA}" type="slidenum">
              <a:rPr lang="it-IT" altLang="it-IT">
                <a:latin typeface="Arial" panose="020B0604020202020204" pitchFamily="34" charset="0"/>
              </a:rPr>
              <a:pPr>
                <a:spcBef>
                  <a:spcPct val="0"/>
                </a:spcBef>
              </a:pPr>
              <a:t>1</a:t>
            </a:fld>
            <a:endParaRPr lang="it-IT" altLang="it-IT">
              <a:latin typeface="Arial" panose="020B0604020202020204" pitchFamily="34" charset="0"/>
            </a:endParaRPr>
          </a:p>
        </p:txBody>
      </p:sp>
      <p:sp>
        <p:nvSpPr>
          <p:cNvPr id="16388" name="Segnaposto data 6">
            <a:extLst>
              <a:ext uri="{FF2B5EF4-FFF2-40B4-BE49-F238E27FC236}">
                <a16:creationId xmlns:a16="http://schemas.microsoft.com/office/drawing/2014/main" id="{0AFABB76-655D-A54E-9721-7F06CE9D13A0}"/>
              </a:ext>
            </a:extLst>
          </p:cNvPr>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endParaRPr lang="it-IT" altLang="it-IT">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4DAEDB92-F42B-D94B-86F0-410EEBC76F8C}"/>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FD75A0F5-35DB-7B4D-A7BF-846169D9EE8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D3C7DFEC-39E1-3C42-A2E2-2F0E274F4672}"/>
              </a:ext>
            </a:extLst>
          </p:cNvPr>
          <p:cNvSpPr>
            <a:spLocks noGrp="1" noChangeArrowheads="1"/>
          </p:cNvSpPr>
          <p:nvPr>
            <p:ph type="sldNum" sz="quarter" idx="12"/>
          </p:nvPr>
        </p:nvSpPr>
        <p:spPr>
          <a:ln/>
        </p:spPr>
        <p:txBody>
          <a:bodyPr/>
          <a:lstStyle>
            <a:lvl1pPr>
              <a:defRPr/>
            </a:lvl1pPr>
          </a:lstStyle>
          <a:p>
            <a:pPr>
              <a:defRPr/>
            </a:pPr>
            <a:fld id="{1F4DDAEE-8B6A-3C46-BAD1-26E4F02815F7}" type="slidenum">
              <a:rPr lang="it-IT" altLang="it-IT"/>
              <a:pPr>
                <a:defRPr/>
              </a:pPr>
              <a:t>‹N›</a:t>
            </a:fld>
            <a:endParaRPr lang="it-IT" altLang="it-IT"/>
          </a:p>
        </p:txBody>
      </p:sp>
    </p:spTree>
    <p:extLst>
      <p:ext uri="{BB962C8B-B14F-4D97-AF65-F5344CB8AC3E}">
        <p14:creationId xmlns:p14="http://schemas.microsoft.com/office/powerpoint/2010/main" val="56824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521FD96-6F17-EF49-894A-CEFCCA7EF4C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C7EA88AF-BAD1-BB4E-9241-827BC90FB5B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EDC15A8C-E0AC-AE4C-94CC-E3C385236403}"/>
              </a:ext>
            </a:extLst>
          </p:cNvPr>
          <p:cNvSpPr>
            <a:spLocks noGrp="1" noChangeArrowheads="1"/>
          </p:cNvSpPr>
          <p:nvPr>
            <p:ph type="sldNum" sz="quarter" idx="12"/>
          </p:nvPr>
        </p:nvSpPr>
        <p:spPr>
          <a:ln/>
        </p:spPr>
        <p:txBody>
          <a:bodyPr/>
          <a:lstStyle>
            <a:lvl1pPr>
              <a:defRPr/>
            </a:lvl1pPr>
          </a:lstStyle>
          <a:p>
            <a:pPr>
              <a:defRPr/>
            </a:pPr>
            <a:fld id="{FD62832A-1713-BC44-974E-E9312BE9F7DD}" type="slidenum">
              <a:rPr lang="it-IT" altLang="it-IT"/>
              <a:pPr>
                <a:defRPr/>
              </a:pPr>
              <a:t>‹N›</a:t>
            </a:fld>
            <a:endParaRPr lang="it-IT" altLang="it-IT"/>
          </a:p>
        </p:txBody>
      </p:sp>
    </p:spTree>
    <p:extLst>
      <p:ext uri="{BB962C8B-B14F-4D97-AF65-F5344CB8AC3E}">
        <p14:creationId xmlns:p14="http://schemas.microsoft.com/office/powerpoint/2010/main" val="53660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56A836F-5068-CC4B-8DB5-F3D487ECDF3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35E27A8C-AD7C-1D41-824F-5DBBB9340E67}"/>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5C81E146-F916-DA43-81DD-6879C4532968}"/>
              </a:ext>
            </a:extLst>
          </p:cNvPr>
          <p:cNvSpPr>
            <a:spLocks noGrp="1" noChangeArrowheads="1"/>
          </p:cNvSpPr>
          <p:nvPr>
            <p:ph type="sldNum" sz="quarter" idx="12"/>
          </p:nvPr>
        </p:nvSpPr>
        <p:spPr>
          <a:ln/>
        </p:spPr>
        <p:txBody>
          <a:bodyPr/>
          <a:lstStyle>
            <a:lvl1pPr>
              <a:defRPr/>
            </a:lvl1pPr>
          </a:lstStyle>
          <a:p>
            <a:pPr>
              <a:defRPr/>
            </a:pPr>
            <a:fld id="{A143E547-C503-CF41-8B12-02D1C2D91E03}" type="slidenum">
              <a:rPr lang="it-IT" altLang="it-IT"/>
              <a:pPr>
                <a:defRPr/>
              </a:pPr>
              <a:t>‹N›</a:t>
            </a:fld>
            <a:endParaRPr lang="it-IT" altLang="it-IT"/>
          </a:p>
        </p:txBody>
      </p:sp>
    </p:spTree>
    <p:extLst>
      <p:ext uri="{BB962C8B-B14F-4D97-AF65-F5344CB8AC3E}">
        <p14:creationId xmlns:p14="http://schemas.microsoft.com/office/powerpoint/2010/main" val="2157100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0F5418A-0FA9-4448-A174-6EEB9B938C1C}"/>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24508560-30C7-1544-901E-6DA878EAC438}"/>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C8667B86-91F8-554B-9778-6B76EB1CE4A9}"/>
              </a:ext>
            </a:extLst>
          </p:cNvPr>
          <p:cNvSpPr>
            <a:spLocks noGrp="1" noChangeArrowheads="1"/>
          </p:cNvSpPr>
          <p:nvPr>
            <p:ph type="sldNum" sz="quarter" idx="12"/>
          </p:nvPr>
        </p:nvSpPr>
        <p:spPr>
          <a:ln/>
        </p:spPr>
        <p:txBody>
          <a:bodyPr/>
          <a:lstStyle>
            <a:lvl1pPr>
              <a:defRPr/>
            </a:lvl1pPr>
          </a:lstStyle>
          <a:p>
            <a:pPr>
              <a:defRPr/>
            </a:pPr>
            <a:fld id="{EA7B549E-85E5-2044-A669-112872EC2C56}" type="slidenum">
              <a:rPr lang="it-IT" altLang="it-IT"/>
              <a:pPr>
                <a:defRPr/>
              </a:pPr>
              <a:t>‹N›</a:t>
            </a:fld>
            <a:endParaRPr lang="it-IT" altLang="it-IT"/>
          </a:p>
        </p:txBody>
      </p:sp>
    </p:spTree>
    <p:extLst>
      <p:ext uri="{BB962C8B-B14F-4D97-AF65-F5344CB8AC3E}">
        <p14:creationId xmlns:p14="http://schemas.microsoft.com/office/powerpoint/2010/main" val="2364920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C765A7A9-AFA3-F640-B59F-71B23906B9C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D5D5C4B8-A433-614D-AAC8-D123F1B858B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29814190-935C-7044-8526-2C054B8082E9}"/>
              </a:ext>
            </a:extLst>
          </p:cNvPr>
          <p:cNvSpPr>
            <a:spLocks noGrp="1" noChangeArrowheads="1"/>
          </p:cNvSpPr>
          <p:nvPr>
            <p:ph type="sldNum" sz="quarter" idx="12"/>
          </p:nvPr>
        </p:nvSpPr>
        <p:spPr>
          <a:ln/>
        </p:spPr>
        <p:txBody>
          <a:bodyPr/>
          <a:lstStyle>
            <a:lvl1pPr>
              <a:defRPr/>
            </a:lvl1pPr>
          </a:lstStyle>
          <a:p>
            <a:pPr>
              <a:defRPr/>
            </a:pPr>
            <a:fld id="{A7CC62FB-4FDF-2C46-B839-A90FA877C712}" type="slidenum">
              <a:rPr lang="it-IT" altLang="it-IT"/>
              <a:pPr>
                <a:defRPr/>
              </a:pPr>
              <a:t>‹N›</a:t>
            </a:fld>
            <a:endParaRPr lang="it-IT" altLang="it-IT"/>
          </a:p>
        </p:txBody>
      </p:sp>
    </p:spTree>
    <p:extLst>
      <p:ext uri="{BB962C8B-B14F-4D97-AF65-F5344CB8AC3E}">
        <p14:creationId xmlns:p14="http://schemas.microsoft.com/office/powerpoint/2010/main" val="2758789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F4CB9F52-9165-4D44-BF91-3DD484CC42AB}"/>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576F4D85-7872-CF4E-BCC0-FE36D7D5D93A}"/>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7FA2DDAA-FE6B-A841-A30E-8A220627B71F}"/>
              </a:ext>
            </a:extLst>
          </p:cNvPr>
          <p:cNvSpPr>
            <a:spLocks noGrp="1" noChangeArrowheads="1"/>
          </p:cNvSpPr>
          <p:nvPr>
            <p:ph type="sldNum" sz="quarter" idx="12"/>
          </p:nvPr>
        </p:nvSpPr>
        <p:spPr>
          <a:ln/>
        </p:spPr>
        <p:txBody>
          <a:bodyPr/>
          <a:lstStyle>
            <a:lvl1pPr>
              <a:defRPr/>
            </a:lvl1pPr>
          </a:lstStyle>
          <a:p>
            <a:pPr>
              <a:defRPr/>
            </a:pPr>
            <a:fld id="{D3725B7A-259B-534C-A182-35E597DFAF57}" type="slidenum">
              <a:rPr lang="it-IT" altLang="it-IT"/>
              <a:pPr>
                <a:defRPr/>
              </a:pPr>
              <a:t>‹N›</a:t>
            </a:fld>
            <a:endParaRPr lang="it-IT" altLang="it-IT"/>
          </a:p>
        </p:txBody>
      </p:sp>
    </p:spTree>
    <p:extLst>
      <p:ext uri="{BB962C8B-B14F-4D97-AF65-F5344CB8AC3E}">
        <p14:creationId xmlns:p14="http://schemas.microsoft.com/office/powerpoint/2010/main" val="490077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AC301239-F74A-6246-AF68-F20F051AA483}"/>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9F57A490-9BE3-9643-AE96-BB0B4C02CB0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8581DE99-8CA5-AD40-93DF-FE436120AB17}"/>
              </a:ext>
            </a:extLst>
          </p:cNvPr>
          <p:cNvSpPr>
            <a:spLocks noGrp="1" noChangeArrowheads="1"/>
          </p:cNvSpPr>
          <p:nvPr>
            <p:ph type="sldNum" sz="quarter" idx="12"/>
          </p:nvPr>
        </p:nvSpPr>
        <p:spPr>
          <a:ln/>
        </p:spPr>
        <p:txBody>
          <a:bodyPr/>
          <a:lstStyle>
            <a:lvl1pPr>
              <a:defRPr/>
            </a:lvl1pPr>
          </a:lstStyle>
          <a:p>
            <a:pPr>
              <a:defRPr/>
            </a:pPr>
            <a:fld id="{7717FD86-57BE-6E4E-903D-48E42C19A771}" type="slidenum">
              <a:rPr lang="it-IT" altLang="it-IT"/>
              <a:pPr>
                <a:defRPr/>
              </a:pPr>
              <a:t>‹N›</a:t>
            </a:fld>
            <a:endParaRPr lang="it-IT" altLang="it-IT"/>
          </a:p>
        </p:txBody>
      </p:sp>
    </p:spTree>
    <p:extLst>
      <p:ext uri="{BB962C8B-B14F-4D97-AF65-F5344CB8AC3E}">
        <p14:creationId xmlns:p14="http://schemas.microsoft.com/office/powerpoint/2010/main" val="1080677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0DA1EA23-286D-1848-A8D3-A963DD8D870E}"/>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C3BFCAEF-5BF3-A145-B871-768DD1CBB43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E054A63C-9E89-A44F-AFB8-809F59DBDC10}"/>
              </a:ext>
            </a:extLst>
          </p:cNvPr>
          <p:cNvSpPr>
            <a:spLocks noGrp="1" noChangeArrowheads="1"/>
          </p:cNvSpPr>
          <p:nvPr>
            <p:ph type="sldNum" sz="quarter" idx="12"/>
          </p:nvPr>
        </p:nvSpPr>
        <p:spPr>
          <a:ln/>
        </p:spPr>
        <p:txBody>
          <a:bodyPr/>
          <a:lstStyle>
            <a:lvl1pPr>
              <a:defRPr/>
            </a:lvl1pPr>
          </a:lstStyle>
          <a:p>
            <a:pPr>
              <a:defRPr/>
            </a:pPr>
            <a:fld id="{0A54A0A4-04F1-C148-9B1E-8DE8388CDEE5}" type="slidenum">
              <a:rPr lang="it-IT" altLang="it-IT"/>
              <a:pPr>
                <a:defRPr/>
              </a:pPr>
              <a:t>‹N›</a:t>
            </a:fld>
            <a:endParaRPr lang="it-IT" altLang="it-IT"/>
          </a:p>
        </p:txBody>
      </p:sp>
    </p:spTree>
    <p:extLst>
      <p:ext uri="{BB962C8B-B14F-4D97-AF65-F5344CB8AC3E}">
        <p14:creationId xmlns:p14="http://schemas.microsoft.com/office/powerpoint/2010/main" val="598241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F0ED9A-ACA5-784C-ADC4-DB33282375B8}"/>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5">
            <a:extLst>
              <a:ext uri="{FF2B5EF4-FFF2-40B4-BE49-F238E27FC236}">
                <a16:creationId xmlns:a16="http://schemas.microsoft.com/office/drawing/2014/main" id="{EFEA5308-4EFD-B345-819C-4BBB41AA5CDD}"/>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6">
            <a:extLst>
              <a:ext uri="{FF2B5EF4-FFF2-40B4-BE49-F238E27FC236}">
                <a16:creationId xmlns:a16="http://schemas.microsoft.com/office/drawing/2014/main" id="{FD876505-F581-7940-96E7-3C10EB68F369}"/>
              </a:ext>
            </a:extLst>
          </p:cNvPr>
          <p:cNvSpPr>
            <a:spLocks noGrp="1" noChangeArrowheads="1"/>
          </p:cNvSpPr>
          <p:nvPr>
            <p:ph type="sldNum" sz="quarter" idx="12"/>
          </p:nvPr>
        </p:nvSpPr>
        <p:spPr>
          <a:ln/>
        </p:spPr>
        <p:txBody>
          <a:bodyPr/>
          <a:lstStyle>
            <a:lvl1pPr>
              <a:defRPr/>
            </a:lvl1pPr>
          </a:lstStyle>
          <a:p>
            <a:pPr>
              <a:defRPr/>
            </a:pPr>
            <a:fld id="{BA301783-E309-F64B-BE5D-C5A4D9BEC2F5}" type="slidenum">
              <a:rPr lang="it-IT" altLang="it-IT"/>
              <a:pPr>
                <a:defRPr/>
              </a:pPr>
              <a:t>‹N›</a:t>
            </a:fld>
            <a:endParaRPr lang="it-IT" altLang="it-IT"/>
          </a:p>
        </p:txBody>
      </p:sp>
    </p:spTree>
    <p:extLst>
      <p:ext uri="{BB962C8B-B14F-4D97-AF65-F5344CB8AC3E}">
        <p14:creationId xmlns:p14="http://schemas.microsoft.com/office/powerpoint/2010/main" val="2385672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1D52BD2-2711-154F-BF69-56B7DCEDF0D3}"/>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92F6D4AF-0BFB-F346-8FCE-761A1929092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4477F429-B830-0545-A912-5925DBEC4DD1}"/>
              </a:ext>
            </a:extLst>
          </p:cNvPr>
          <p:cNvSpPr>
            <a:spLocks noGrp="1" noChangeArrowheads="1"/>
          </p:cNvSpPr>
          <p:nvPr>
            <p:ph type="sldNum" sz="quarter" idx="12"/>
          </p:nvPr>
        </p:nvSpPr>
        <p:spPr>
          <a:ln/>
        </p:spPr>
        <p:txBody>
          <a:bodyPr/>
          <a:lstStyle>
            <a:lvl1pPr>
              <a:defRPr/>
            </a:lvl1pPr>
          </a:lstStyle>
          <a:p>
            <a:pPr>
              <a:defRPr/>
            </a:pPr>
            <a:fld id="{D9B22790-7469-1A4F-96E1-682FF97FC2A4}" type="slidenum">
              <a:rPr lang="it-IT" altLang="it-IT"/>
              <a:pPr>
                <a:defRPr/>
              </a:pPr>
              <a:t>‹N›</a:t>
            </a:fld>
            <a:endParaRPr lang="it-IT" altLang="it-IT"/>
          </a:p>
        </p:txBody>
      </p:sp>
    </p:spTree>
    <p:extLst>
      <p:ext uri="{BB962C8B-B14F-4D97-AF65-F5344CB8AC3E}">
        <p14:creationId xmlns:p14="http://schemas.microsoft.com/office/powerpoint/2010/main" val="2506703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AF2EF44-088B-F84D-891A-649EE33911AE}"/>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AEFF704A-4E38-A945-9230-34352A67F7B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6C1F4753-B997-354F-BFE7-44438B9C8860}"/>
              </a:ext>
            </a:extLst>
          </p:cNvPr>
          <p:cNvSpPr>
            <a:spLocks noGrp="1" noChangeArrowheads="1"/>
          </p:cNvSpPr>
          <p:nvPr>
            <p:ph type="sldNum" sz="quarter" idx="12"/>
          </p:nvPr>
        </p:nvSpPr>
        <p:spPr>
          <a:ln/>
        </p:spPr>
        <p:txBody>
          <a:bodyPr/>
          <a:lstStyle>
            <a:lvl1pPr>
              <a:defRPr/>
            </a:lvl1pPr>
          </a:lstStyle>
          <a:p>
            <a:pPr>
              <a:defRPr/>
            </a:pPr>
            <a:fld id="{24F1D753-2615-4247-AE8E-FB1177E9A68C}" type="slidenum">
              <a:rPr lang="it-IT" altLang="it-IT"/>
              <a:pPr>
                <a:defRPr/>
              </a:pPr>
              <a:t>‹N›</a:t>
            </a:fld>
            <a:endParaRPr lang="it-IT" altLang="it-IT"/>
          </a:p>
        </p:txBody>
      </p:sp>
    </p:spTree>
    <p:extLst>
      <p:ext uri="{BB962C8B-B14F-4D97-AF65-F5344CB8AC3E}">
        <p14:creationId xmlns:p14="http://schemas.microsoft.com/office/powerpoint/2010/main" val="1166023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6D4AA8E-E934-4F42-8657-3549C6531F0B}"/>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a:extLst>
              <a:ext uri="{FF2B5EF4-FFF2-40B4-BE49-F238E27FC236}">
                <a16:creationId xmlns:a16="http://schemas.microsoft.com/office/drawing/2014/main" id="{8E339E7E-8E5E-2E44-AA93-2E5F48AFDB5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71F9CE68-BDC1-8A42-9AA8-BD7E0D62AD69}"/>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cs typeface="+mn-cs"/>
              </a:defRPr>
            </a:lvl1pPr>
          </a:lstStyle>
          <a:p>
            <a:pPr>
              <a:defRPr/>
            </a:pPr>
            <a:endParaRPr lang="it-IT"/>
          </a:p>
        </p:txBody>
      </p:sp>
      <p:sp>
        <p:nvSpPr>
          <p:cNvPr id="1029" name="Rectangle 5">
            <a:extLst>
              <a:ext uri="{FF2B5EF4-FFF2-40B4-BE49-F238E27FC236}">
                <a16:creationId xmlns:a16="http://schemas.microsoft.com/office/drawing/2014/main" id="{D61F3B11-7F13-814B-9B04-337A5C51578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cs typeface="+mn-cs"/>
              </a:defRPr>
            </a:lvl1pPr>
          </a:lstStyle>
          <a:p>
            <a:pPr>
              <a:defRPr/>
            </a:pPr>
            <a:endParaRPr lang="it-IT"/>
          </a:p>
        </p:txBody>
      </p:sp>
      <p:sp>
        <p:nvSpPr>
          <p:cNvPr id="1030" name="Rectangle 6">
            <a:extLst>
              <a:ext uri="{FF2B5EF4-FFF2-40B4-BE49-F238E27FC236}">
                <a16:creationId xmlns:a16="http://schemas.microsoft.com/office/drawing/2014/main" id="{2A4F7D63-5E2C-334D-A7F4-09AA7E39D9CA}"/>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6E44EC0F-F11C-FB40-B824-697F5B944932}"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C37BFF8F-C49B-3640-BA05-9511F26D5477}"/>
              </a:ext>
            </a:extLst>
          </p:cNvPr>
          <p:cNvSpPr>
            <a:spLocks noGrp="1" noChangeArrowheads="1"/>
          </p:cNvSpPr>
          <p:nvPr>
            <p:ph type="title"/>
          </p:nvPr>
        </p:nvSpPr>
        <p:spPr>
          <a:xfrm>
            <a:off x="457200" y="620713"/>
            <a:ext cx="8229600" cy="1800225"/>
          </a:xfrm>
        </p:spPr>
        <p:txBody>
          <a:bodyPr/>
          <a:lstStyle/>
          <a:p>
            <a:pPr eaLnBrk="1" hangingPunct="1">
              <a:defRPr/>
            </a:pPr>
            <a:r>
              <a:rPr lang="it-IT" sz="5400" dirty="0">
                <a:solidFill>
                  <a:schemeClr val="tx1">
                    <a:lumMod val="95000"/>
                    <a:lumOff val="5000"/>
                  </a:schemeClr>
                </a:solidFill>
                <a:latin typeface="Calibri"/>
                <a:cs typeface="Calibri"/>
              </a:rPr>
              <a:t>Le funzioni, i poteri, le attribuzioni dell'Ordine </a:t>
            </a:r>
          </a:p>
        </p:txBody>
      </p:sp>
      <p:sp>
        <p:nvSpPr>
          <p:cNvPr id="15362" name="Rectangle 7">
            <a:extLst>
              <a:ext uri="{FF2B5EF4-FFF2-40B4-BE49-F238E27FC236}">
                <a16:creationId xmlns:a16="http://schemas.microsoft.com/office/drawing/2014/main" id="{F9AE8540-A748-404D-9A96-2E0333E5A43F}"/>
              </a:ext>
            </a:extLst>
          </p:cNvPr>
          <p:cNvSpPr>
            <a:spLocks noGrp="1" noChangeArrowheads="1"/>
          </p:cNvSpPr>
          <p:nvPr>
            <p:ph type="body" idx="1"/>
          </p:nvPr>
        </p:nvSpPr>
        <p:spPr>
          <a:xfrm>
            <a:off x="4140200" y="5229225"/>
            <a:ext cx="3095625" cy="896938"/>
          </a:xfrm>
        </p:spPr>
        <p:txBody>
          <a:bodyPr/>
          <a:lstStyle/>
          <a:p>
            <a:pPr algn="r" eaLnBrk="1" hangingPunct="1">
              <a:buFontTx/>
              <a:buNone/>
            </a:pPr>
            <a:r>
              <a:rPr lang="it-IT" altLang="it-IT" sz="1600">
                <a:solidFill>
                  <a:srgbClr val="404040"/>
                </a:solidFill>
                <a:latin typeface="Calibri" panose="020F0502020204030204" pitchFamily="34" charset="0"/>
                <a:ea typeface="ＭＳ Ｐゴシック" panose="020B0600070205080204" pitchFamily="34" charset="-128"/>
              </a:rPr>
              <a:t>Stefano Falcinelli </a:t>
            </a:r>
          </a:p>
          <a:p>
            <a:pPr algn="r" eaLnBrk="1" hangingPunct="1">
              <a:buFontTx/>
              <a:buNone/>
            </a:pPr>
            <a:r>
              <a:rPr lang="it-IT" altLang="it-IT" sz="1600">
                <a:solidFill>
                  <a:srgbClr val="404040"/>
                </a:solidFill>
                <a:latin typeface="Calibri" panose="020F0502020204030204" pitchFamily="34" charset="0"/>
                <a:ea typeface="ＭＳ Ｐゴシック" panose="020B0600070205080204" pitchFamily="34" charset="-128"/>
              </a:rPr>
              <a:t>Presidente OMCeO Ravenna</a:t>
            </a:r>
          </a:p>
        </p:txBody>
      </p:sp>
      <p:sp>
        <p:nvSpPr>
          <p:cNvPr id="15364" name="Segnaposto numero diapositiva 1">
            <a:extLst>
              <a:ext uri="{FF2B5EF4-FFF2-40B4-BE49-F238E27FC236}">
                <a16:creationId xmlns:a16="http://schemas.microsoft.com/office/drawing/2014/main" id="{8598AC52-13E7-9F47-B3DE-4555EB9421D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FF527072-233D-B441-AE54-A56CE73892E6}" type="slidenum">
              <a:rPr lang="it-IT" altLang="it-IT" sz="1400"/>
              <a:pPr>
                <a:spcBef>
                  <a:spcPct val="0"/>
                </a:spcBef>
                <a:buFontTx/>
                <a:buNone/>
              </a:pPr>
              <a:t>1</a:t>
            </a:fld>
            <a:endParaRPr lang="it-IT" altLang="it-IT" sz="1400"/>
          </a:p>
        </p:txBody>
      </p:sp>
      <p:pic>
        <p:nvPicPr>
          <p:cNvPr id="15365" name="Immagine 1">
            <a:extLst>
              <a:ext uri="{FF2B5EF4-FFF2-40B4-BE49-F238E27FC236}">
                <a16:creationId xmlns:a16="http://schemas.microsoft.com/office/drawing/2014/main" id="{AC50D704-90B4-1C4F-87D4-F16BA6D373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852738"/>
            <a:ext cx="1638300" cy="183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Immagine 1">
            <a:extLst>
              <a:ext uri="{FF2B5EF4-FFF2-40B4-BE49-F238E27FC236}">
                <a16:creationId xmlns:a16="http://schemas.microsoft.com/office/drawing/2014/main" id="{F5B663F8-826B-7546-AAC9-C208FE42881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7088" y="4797425"/>
            <a:ext cx="162877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06C46293-EE1B-0EAB-120D-725D18E9852D}"/>
              </a:ext>
            </a:extLst>
          </p:cNvPr>
          <p:cNvSpPr>
            <a:spLocks noGrp="1"/>
          </p:cNvSpPr>
          <p:nvPr>
            <p:ph type="title"/>
          </p:nvPr>
        </p:nvSpPr>
        <p:spPr>
          <a:xfrm>
            <a:off x="0" y="1310976"/>
            <a:ext cx="3707904" cy="1081160"/>
          </a:xfrm>
        </p:spPr>
        <p:txBody>
          <a:bodyPr>
            <a:normAutofit/>
          </a:bodyPr>
          <a:lstStyle/>
          <a:p>
            <a:r>
              <a:rPr lang="it-IT" sz="3000" dirty="0">
                <a:solidFill>
                  <a:schemeClr val="tx1"/>
                </a:solidFill>
                <a:latin typeface="Calibri" panose="020F0502020204030204" pitchFamily="34" charset="0"/>
                <a:cs typeface="Calibri" panose="020F0502020204030204" pitchFamily="34" charset="0"/>
              </a:rPr>
              <a:t>I contenuti del Codice</a:t>
            </a:r>
          </a:p>
        </p:txBody>
      </p:sp>
      <p:pic>
        <p:nvPicPr>
          <p:cNvPr id="5" name="Immagine 4">
            <a:extLst>
              <a:ext uri="{FF2B5EF4-FFF2-40B4-BE49-F238E27FC236}">
                <a16:creationId xmlns:a16="http://schemas.microsoft.com/office/drawing/2014/main" id="{D1F49E35-5815-6084-B666-037D6E88C117}"/>
              </a:ext>
            </a:extLst>
          </p:cNvPr>
          <p:cNvPicPr>
            <a:picLocks noChangeAspect="1"/>
          </p:cNvPicPr>
          <p:nvPr/>
        </p:nvPicPr>
        <p:blipFill>
          <a:blip r:embed="rId2"/>
          <a:stretch>
            <a:fillRect/>
          </a:stretch>
        </p:blipFill>
        <p:spPr>
          <a:xfrm>
            <a:off x="3898349" y="953181"/>
            <a:ext cx="5057872" cy="4951639"/>
          </a:xfrm>
          <a:prstGeom prst="rect">
            <a:avLst/>
          </a:prstGeom>
          <a:ln w="57150">
            <a:solidFill>
              <a:srgbClr val="0070C0"/>
            </a:solidFill>
          </a:ln>
        </p:spPr>
      </p:pic>
    </p:spTree>
    <p:extLst>
      <p:ext uri="{BB962C8B-B14F-4D97-AF65-F5344CB8AC3E}">
        <p14:creationId xmlns:p14="http://schemas.microsoft.com/office/powerpoint/2010/main" val="379653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a:extLst>
              <a:ext uri="{FF2B5EF4-FFF2-40B4-BE49-F238E27FC236}">
                <a16:creationId xmlns:a16="http://schemas.microsoft.com/office/drawing/2014/main" id="{31A740D4-C8B2-5F40-9635-D941858AB5FB}"/>
              </a:ext>
            </a:extLst>
          </p:cNvPr>
          <p:cNvSpPr>
            <a:spLocks noGrp="1" noChangeArrowheads="1"/>
          </p:cNvSpPr>
          <p:nvPr>
            <p:ph type="title"/>
          </p:nvPr>
        </p:nvSpPr>
        <p:spPr>
          <a:xfrm>
            <a:off x="457200" y="274638"/>
            <a:ext cx="8229600" cy="6249987"/>
          </a:xfrm>
        </p:spPr>
        <p:txBody>
          <a:bodyPr/>
          <a:lstStyle/>
          <a:p>
            <a:pPr algn="l" eaLnBrk="1" hangingPunct="1"/>
            <a:r>
              <a:rPr lang="it-IT" altLang="it-IT" sz="2800">
                <a:solidFill>
                  <a:srgbClr val="000000"/>
                </a:solidFill>
                <a:latin typeface="Calibri" panose="020F0502020204030204" pitchFamily="34" charset="0"/>
                <a:ea typeface="ＭＳ Ｐゴシック" panose="020B0600070205080204" pitchFamily="34" charset="-128"/>
              </a:rPr>
              <a:t>In Italia il </a:t>
            </a:r>
            <a:r>
              <a:rPr lang="it-IT" altLang="it-IT" sz="2800" b="1">
                <a:solidFill>
                  <a:srgbClr val="000000"/>
                </a:solidFill>
                <a:latin typeface="Calibri" panose="020F0502020204030204" pitchFamily="34" charset="0"/>
                <a:ea typeface="ＭＳ Ｐゴシック" panose="020B0600070205080204" pitchFamily="34" charset="-128"/>
              </a:rPr>
              <a:t>Codice Deontologico</a:t>
            </a:r>
            <a:r>
              <a:rPr lang="it-IT" altLang="it-IT" sz="2800">
                <a:solidFill>
                  <a:srgbClr val="000000"/>
                </a:solidFill>
                <a:latin typeface="Calibri" panose="020F0502020204030204" pitchFamily="34" charset="0"/>
                <a:ea typeface="ＭＳ Ｐゴシック" panose="020B0600070205080204" pitchFamily="34" charset="-128"/>
              </a:rPr>
              <a:t> non ha l'efficacia di norma giuridica di carattere generale, ma di norma propria dell'ordinamento professionale. </a:t>
            </a:r>
            <a:br>
              <a:rPr lang="it-IT" altLang="it-IT" sz="2800">
                <a:solidFill>
                  <a:srgbClr val="000000"/>
                </a:solidFill>
                <a:latin typeface="Calibri" panose="020F0502020204030204" pitchFamily="34" charset="0"/>
                <a:ea typeface="ＭＳ Ｐゴシック" panose="020B0600070205080204" pitchFamily="34" charset="-128"/>
              </a:rPr>
            </a:br>
            <a:r>
              <a:rPr lang="it-IT" altLang="it-IT" sz="2800">
                <a:solidFill>
                  <a:srgbClr val="000000"/>
                </a:solidFill>
                <a:latin typeface="Calibri" panose="020F0502020204030204" pitchFamily="34" charset="0"/>
                <a:ea typeface="ＭＳ Ｐゴシック" panose="020B0600070205080204" pitchFamily="34" charset="-128"/>
              </a:rPr>
              <a:t>In proposito la Suprema Corte di Cassazione (Sezioni unite n. 3836 del 5 settembre 1989) ha affermato che il potere disciplinare attribuito all'Ordine è esercitabile non solo in </a:t>
            </a:r>
            <a:r>
              <a:rPr lang="it-IT" altLang="it-IT" sz="2800" b="1">
                <a:solidFill>
                  <a:srgbClr val="000000"/>
                </a:solidFill>
                <a:latin typeface="Calibri" panose="020F0502020204030204" pitchFamily="34" charset="0"/>
                <a:ea typeface="ＭＳ Ｐゴシック" panose="020B0600070205080204" pitchFamily="34" charset="-128"/>
              </a:rPr>
              <a:t>via repressiva</a:t>
            </a:r>
            <a:r>
              <a:rPr lang="it-IT" altLang="it-IT" sz="2800">
                <a:solidFill>
                  <a:srgbClr val="000000"/>
                </a:solidFill>
                <a:latin typeface="Calibri" panose="020F0502020204030204" pitchFamily="34" charset="0"/>
                <a:ea typeface="ＭＳ Ｐゴシック" panose="020B0600070205080204" pitchFamily="34" charset="-128"/>
              </a:rPr>
              <a:t>, attraverso l'irrogazione di sanzioni, ma anche in </a:t>
            </a:r>
            <a:r>
              <a:rPr lang="it-IT" altLang="it-IT" sz="2800" b="1">
                <a:solidFill>
                  <a:srgbClr val="000000"/>
                </a:solidFill>
                <a:latin typeface="Calibri" panose="020F0502020204030204" pitchFamily="34" charset="0"/>
                <a:ea typeface="ＭＳ Ｐゴシック" panose="020B0600070205080204" pitchFamily="34" charset="-128"/>
              </a:rPr>
              <a:t>via preventiva</a:t>
            </a:r>
            <a:r>
              <a:rPr lang="it-IT" altLang="it-IT" sz="2800">
                <a:solidFill>
                  <a:srgbClr val="000000"/>
                </a:solidFill>
                <a:latin typeface="Calibri" panose="020F0502020204030204" pitchFamily="34" charset="0"/>
                <a:ea typeface="ＭＳ Ｐゴシック" panose="020B0600070205080204" pitchFamily="34" charset="-128"/>
              </a:rPr>
              <a:t>, attraverso l' emanazione di norme deontologiche che, attenendo al piano della mera correttezza comportamentale, possono essere impugnate soltanto davanti alla CCEPS.</a:t>
            </a:r>
          </a:p>
        </p:txBody>
      </p:sp>
      <p:sp>
        <p:nvSpPr>
          <p:cNvPr id="21506" name="Segnaposto numero diapositiva 1">
            <a:extLst>
              <a:ext uri="{FF2B5EF4-FFF2-40B4-BE49-F238E27FC236}">
                <a16:creationId xmlns:a16="http://schemas.microsoft.com/office/drawing/2014/main" id="{064D3C2D-240D-F244-88D4-B77AB6CF698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7EA231AB-CA0D-8D4B-BBAB-5C46B4E07EFA}" type="slidenum">
              <a:rPr lang="it-IT" altLang="it-IT" sz="1400"/>
              <a:pPr>
                <a:spcBef>
                  <a:spcPct val="0"/>
                </a:spcBef>
                <a:buFontTx/>
                <a:buNone/>
              </a:pPr>
              <a:t>11</a:t>
            </a:fld>
            <a:endParaRPr lang="it-IT" altLang="it-IT" sz="1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4">
            <a:extLst>
              <a:ext uri="{FF2B5EF4-FFF2-40B4-BE49-F238E27FC236}">
                <a16:creationId xmlns:a16="http://schemas.microsoft.com/office/drawing/2014/main" id="{C59279D7-A10B-D743-9C49-9FAC090E2C00}"/>
              </a:ext>
            </a:extLst>
          </p:cNvPr>
          <p:cNvSpPr>
            <a:spLocks noGrp="1" noChangeArrowheads="1"/>
          </p:cNvSpPr>
          <p:nvPr>
            <p:ph type="title"/>
          </p:nvPr>
        </p:nvSpPr>
        <p:spPr>
          <a:xfrm>
            <a:off x="457200" y="274638"/>
            <a:ext cx="8229600" cy="6034087"/>
          </a:xfrm>
        </p:spPr>
        <p:txBody>
          <a:bodyPr/>
          <a:lstStyle/>
          <a:p>
            <a:pPr algn="l" eaLnBrk="1" hangingPunct="1"/>
            <a:r>
              <a:rPr lang="it-IT" altLang="it-IT" sz="2800">
                <a:solidFill>
                  <a:srgbClr val="000000"/>
                </a:solidFill>
                <a:latin typeface="Calibri" panose="020F0502020204030204" pitchFamily="34" charset="0"/>
                <a:ea typeface="ＭＳ Ｐゴシック" panose="020B0600070205080204" pitchFamily="34" charset="-128"/>
              </a:rPr>
              <a:t>Compito dell'Ordine è non solo l'elaborazione del Codice Deontologico, ma anche l'autonoma valutazione di </a:t>
            </a:r>
            <a:r>
              <a:rPr lang="it-IT" altLang="it-IT" sz="2800" b="1">
                <a:solidFill>
                  <a:srgbClr val="000000"/>
                </a:solidFill>
                <a:latin typeface="Calibri" panose="020F0502020204030204" pitchFamily="34" charset="0"/>
                <a:ea typeface="ＭＳ Ｐゴシック" panose="020B0600070205080204" pitchFamily="34" charset="-128"/>
              </a:rPr>
              <a:t>ogni fatto che appaia disdicevole</a:t>
            </a:r>
            <a:r>
              <a:rPr lang="it-IT" altLang="it-IT" sz="2800">
                <a:solidFill>
                  <a:srgbClr val="000000"/>
                </a:solidFill>
                <a:latin typeface="Calibri" panose="020F0502020204030204" pitchFamily="34" charset="0"/>
                <a:ea typeface="ＭＳ Ｐゴシック" panose="020B0600070205080204" pitchFamily="34" charset="-128"/>
              </a:rPr>
              <a:t> al decoro della professione. Mentre nel diritto penale il reato è soltanto quel comportamento espressamente previsto come tale dalla legge e la sanzione quella già indicata nel codice, la deontologia è una creazione continua e autonoma del corpo medico, nel secolare interscambio tra valori della professione, morali, sociali e principi etici.</a:t>
            </a:r>
          </a:p>
        </p:txBody>
      </p:sp>
      <p:sp>
        <p:nvSpPr>
          <p:cNvPr id="22530" name="Segnaposto numero diapositiva 1">
            <a:extLst>
              <a:ext uri="{FF2B5EF4-FFF2-40B4-BE49-F238E27FC236}">
                <a16:creationId xmlns:a16="http://schemas.microsoft.com/office/drawing/2014/main" id="{2C0887D7-C71C-A146-BDCC-10690259702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C2BDDFE2-5670-9F49-9B64-BCE45044394C}" type="slidenum">
              <a:rPr lang="it-IT" altLang="it-IT" sz="1400"/>
              <a:pPr>
                <a:spcBef>
                  <a:spcPct val="0"/>
                </a:spcBef>
                <a:buFontTx/>
                <a:buNone/>
              </a:pPr>
              <a:t>12</a:t>
            </a:fld>
            <a:endParaRPr lang="it-IT" altLang="it-IT" sz="1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egnaposto numero diapositiva 1">
            <a:extLst>
              <a:ext uri="{FF2B5EF4-FFF2-40B4-BE49-F238E27FC236}">
                <a16:creationId xmlns:a16="http://schemas.microsoft.com/office/drawing/2014/main" id="{C1AFAC89-819C-AD42-8D4C-2B965A33186E}"/>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6300A2D-F394-D645-B3BF-6808CC06C8A0}" type="slidenum">
              <a:rPr lang="it-IT" altLang="it-IT"/>
              <a:pPr/>
              <a:t>13</a:t>
            </a:fld>
            <a:endParaRPr lang="it-IT" altLang="it-IT"/>
          </a:p>
        </p:txBody>
      </p:sp>
      <p:sp>
        <p:nvSpPr>
          <p:cNvPr id="30722" name="Rettangolo 2">
            <a:extLst>
              <a:ext uri="{FF2B5EF4-FFF2-40B4-BE49-F238E27FC236}">
                <a16:creationId xmlns:a16="http://schemas.microsoft.com/office/drawing/2014/main" id="{7C845937-2121-9D45-A82C-56FC4E9A9702}"/>
              </a:ext>
            </a:extLst>
          </p:cNvPr>
          <p:cNvSpPr>
            <a:spLocks noChangeArrowheads="1"/>
          </p:cNvSpPr>
          <p:nvPr/>
        </p:nvSpPr>
        <p:spPr bwMode="auto">
          <a:xfrm>
            <a:off x="539750" y="2274888"/>
            <a:ext cx="80645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d) verificano il possesso dei titoli abilitanti all'esercizio professionale e curano la tenuta, anche informatizzata, e la pubblicita', anche telematica, degli albi dei professionisti e, laddove previsti dalle norme, di specifici elenchi;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a:extLst>
              <a:ext uri="{FF2B5EF4-FFF2-40B4-BE49-F238E27FC236}">
                <a16:creationId xmlns:a16="http://schemas.microsoft.com/office/drawing/2014/main" id="{9BA81032-D07F-1C4E-858B-EFC0A9FCCD6B}"/>
              </a:ext>
            </a:extLst>
          </p:cNvPr>
          <p:cNvSpPr>
            <a:spLocks noGrp="1" noChangeArrowheads="1"/>
          </p:cNvSpPr>
          <p:nvPr>
            <p:ph type="title"/>
          </p:nvPr>
        </p:nvSpPr>
        <p:spPr>
          <a:xfrm>
            <a:off x="250825" y="0"/>
            <a:ext cx="8713788" cy="792163"/>
          </a:xfrm>
        </p:spPr>
        <p:txBody>
          <a:bodyPr/>
          <a:lstStyle/>
          <a:p>
            <a:pPr eaLnBrk="1" hangingPunct="1"/>
            <a:r>
              <a:rPr lang="it-IT" altLang="it-IT" sz="3200" b="1">
                <a:solidFill>
                  <a:schemeClr val="tx1"/>
                </a:solidFill>
                <a:latin typeface="Calibri" panose="020F0502020204030204" pitchFamily="34" charset="0"/>
                <a:ea typeface="ＭＳ Ｐゴシック" panose="020B0600070205080204" pitchFamily="34" charset="-128"/>
              </a:rPr>
              <a:t>Tenere e pubblicare l'Albo professionale.</a:t>
            </a:r>
          </a:p>
        </p:txBody>
      </p:sp>
      <p:sp>
        <p:nvSpPr>
          <p:cNvPr id="23554" name="Rectangle 5">
            <a:extLst>
              <a:ext uri="{FF2B5EF4-FFF2-40B4-BE49-F238E27FC236}">
                <a16:creationId xmlns:a16="http://schemas.microsoft.com/office/drawing/2014/main" id="{D631FA1D-5515-DF49-9DFF-21A0054B24FD}"/>
              </a:ext>
            </a:extLst>
          </p:cNvPr>
          <p:cNvSpPr>
            <a:spLocks noGrp="1" noChangeArrowheads="1"/>
          </p:cNvSpPr>
          <p:nvPr>
            <p:ph type="body" idx="1"/>
          </p:nvPr>
        </p:nvSpPr>
        <p:spPr>
          <a:xfrm>
            <a:off x="250825" y="765175"/>
            <a:ext cx="8642350" cy="5661025"/>
          </a:xfrm>
        </p:spPr>
        <p:txBody>
          <a:bodyPr/>
          <a:lstStyle/>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La fondamentale funzione dell'Ordine, sia </a:t>
            </a:r>
            <a:r>
              <a:rPr lang="it-IT" altLang="it-IT" sz="2200" b="1">
                <a:latin typeface="Calibri" panose="020F0502020204030204" pitchFamily="34" charset="0"/>
                <a:ea typeface="ＭＳ Ｐゴシック" panose="020B0600070205080204" pitchFamily="34" charset="-128"/>
              </a:rPr>
              <a:t>interna</a:t>
            </a:r>
            <a:r>
              <a:rPr lang="it-IT" altLang="it-IT" sz="2200">
                <a:latin typeface="Calibri" panose="020F0502020204030204" pitchFamily="34" charset="0"/>
                <a:ea typeface="ＭＳ Ｐゴシック" panose="020B0600070205080204" pitchFamily="34" charset="-128"/>
              </a:rPr>
              <a:t> alla professione,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per inquadrare i medici nell'Ordine, sia di </a:t>
            </a:r>
            <a:r>
              <a:rPr lang="it-IT" altLang="it-IT" sz="2200" b="1">
                <a:latin typeface="Calibri" panose="020F0502020204030204" pitchFamily="34" charset="0"/>
                <a:ea typeface="ＭＳ Ｐゴシック" panose="020B0600070205080204" pitchFamily="34" charset="-128"/>
              </a:rPr>
              <a:t>natura pubblicistica</a:t>
            </a:r>
            <a:r>
              <a:rPr lang="it-IT" altLang="it-IT" sz="2200">
                <a:latin typeface="Calibri" panose="020F0502020204030204" pitchFamily="34" charset="0"/>
                <a:ea typeface="ＭＳ Ｐゴシック" panose="020B0600070205080204" pitchFamily="34" charset="-128"/>
              </a:rPr>
              <a:t>, in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quanto garantisce alla comunità che coloro ai quali ci si rivolge per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ottenere prestazioni mediche sono in possesso della preparazione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tecnica necessaria. </a:t>
            </a:r>
          </a:p>
          <a:p>
            <a:pPr eaLnBrk="1" hangingPunct="1">
              <a:lnSpc>
                <a:spcPct val="80000"/>
              </a:lnSpc>
              <a:buFontTx/>
              <a:buNone/>
            </a:pPr>
            <a:endParaRPr lang="it-IT" altLang="it-IT" sz="800">
              <a:latin typeface="Calibri" panose="020F0502020204030204" pitchFamily="34" charset="0"/>
              <a:ea typeface="ＭＳ Ｐゴシック" panose="020B0600070205080204" pitchFamily="34" charset="-128"/>
            </a:endParaRP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L’</a:t>
            </a:r>
            <a:r>
              <a:rPr lang="it-IT" altLang="ja-JP" sz="2200">
                <a:latin typeface="Calibri" panose="020F0502020204030204" pitchFamily="34" charset="0"/>
                <a:ea typeface="ＭＳ Ｐゴシック" panose="020B0600070205080204" pitchFamily="34" charset="-128"/>
              </a:rPr>
              <a:t>ambito territoriale di competenza di ciascun Ordine corrisponde</a:t>
            </a:r>
            <a:r>
              <a:rPr lang="it-IT" altLang="it-IT" sz="2200">
                <a:latin typeface="Calibri" panose="020F0502020204030204" pitchFamily="34" charset="0"/>
                <a:ea typeface="ＭＳ Ｐゴシック" panose="020B0600070205080204" pitchFamily="34" charset="-128"/>
              </a:rPr>
              <a:t> alle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Province esistenti alla data del 31 dicembre 2012 </a:t>
            </a:r>
          </a:p>
          <a:p>
            <a:pPr eaLnBrk="1" hangingPunct="1">
              <a:lnSpc>
                <a:spcPct val="80000"/>
              </a:lnSpc>
              <a:buFontTx/>
              <a:buNone/>
            </a:pPr>
            <a:endParaRPr lang="it-IT" altLang="it-IT" sz="800" b="1">
              <a:latin typeface="Calibri" panose="020F0502020204030204" pitchFamily="34" charset="0"/>
              <a:ea typeface="ＭＳ Ｐゴシック" panose="020B0600070205080204" pitchFamily="34" charset="-128"/>
            </a:endParaRP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Allo stato attuale il nostro ordinamento prevede un unico Ordine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provinciale cui è affidata la tenuta di </a:t>
            </a:r>
            <a:r>
              <a:rPr lang="it-IT" altLang="it-IT" sz="2200" b="1">
                <a:latin typeface="Calibri" panose="020F0502020204030204" pitchFamily="34" charset="0"/>
                <a:ea typeface="ＭＳ Ｐゴシック" panose="020B0600070205080204" pitchFamily="34" charset="-128"/>
              </a:rPr>
              <a:t>due distinti Albi</a:t>
            </a:r>
            <a:r>
              <a:rPr lang="it-IT" altLang="it-IT" sz="2200">
                <a:latin typeface="Calibri" panose="020F0502020204030204" pitchFamily="34" charset="0"/>
                <a:ea typeface="ＭＳ Ｐゴシック" panose="020B0600070205080204" pitchFamily="34" charset="-128"/>
              </a:rPr>
              <a:t> professionali: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quello dei Medici Chirurghi e quello degli Odontoiatri. </a:t>
            </a:r>
          </a:p>
          <a:p>
            <a:pPr eaLnBrk="1" hangingPunct="1">
              <a:lnSpc>
                <a:spcPct val="80000"/>
              </a:lnSpc>
              <a:buFontTx/>
              <a:buNone/>
            </a:pPr>
            <a:endParaRPr lang="it-IT" altLang="it-IT" sz="800">
              <a:latin typeface="Calibri" panose="020F0502020204030204" pitchFamily="34" charset="0"/>
              <a:ea typeface="ＭＳ Ｐゴシック" panose="020B0600070205080204" pitchFamily="34" charset="-128"/>
            </a:endParaRP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E</a:t>
            </a:r>
            <a:r>
              <a:rPr lang="ja-JP" altLang="it-IT" sz="2200">
                <a:latin typeface="Calibri" panose="020F0502020204030204" pitchFamily="34" charset="0"/>
                <a:ea typeface="ＭＳ Ｐゴシック" panose="020B0600070205080204" pitchFamily="34" charset="-128"/>
              </a:rPr>
              <a:t>’</a:t>
            </a:r>
            <a:r>
              <a:rPr lang="it-IT" altLang="ja-JP" sz="2200">
                <a:latin typeface="Calibri" panose="020F0502020204030204" pitchFamily="34" charset="0"/>
                <a:ea typeface="ＭＳ Ｐゴシック" panose="020B0600070205080204" pitchFamily="34" charset="-128"/>
              </a:rPr>
              <a:t> prevista una Federazione nazionale mentre </a:t>
            </a:r>
            <a:r>
              <a:rPr lang="it-IT" altLang="ja-JP" sz="2200" b="1">
                <a:latin typeface="Calibri" panose="020F0502020204030204" pitchFamily="34" charset="0"/>
                <a:ea typeface="ＭＳ Ｐゴシック" panose="020B0600070205080204" pitchFamily="34" charset="-128"/>
              </a:rPr>
              <a:t>non</a:t>
            </a:r>
            <a:r>
              <a:rPr lang="it-IT" altLang="ja-JP" sz="2200">
                <a:latin typeface="Calibri" panose="020F0502020204030204" pitchFamily="34" charset="0"/>
                <a:ea typeface="ＭＳ Ｐゴシック" panose="020B0600070205080204" pitchFamily="34" charset="-128"/>
              </a:rPr>
              <a:t> è ancora </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contemplata sancita quella </a:t>
            </a:r>
            <a:r>
              <a:rPr lang="it-IT" altLang="it-IT" sz="2200" b="1">
                <a:latin typeface="Calibri" panose="020F0502020204030204" pitchFamily="34" charset="0"/>
                <a:ea typeface="ＭＳ Ｐゴシック" panose="020B0600070205080204" pitchFamily="34" charset="-128"/>
              </a:rPr>
              <a:t>regionale</a:t>
            </a:r>
            <a:r>
              <a:rPr lang="it-IT" altLang="it-IT" sz="2200">
                <a:latin typeface="Calibri" panose="020F0502020204030204" pitchFamily="34" charset="0"/>
                <a:ea typeface="ＭＳ Ｐゴシック" panose="020B0600070205080204" pitchFamily="34" charset="-128"/>
              </a:rPr>
              <a:t>.</a:t>
            </a:r>
          </a:p>
          <a:p>
            <a:pPr eaLnBrk="1" hangingPunct="1">
              <a:lnSpc>
                <a:spcPct val="80000"/>
              </a:lnSpc>
              <a:buFontTx/>
              <a:buNone/>
            </a:pPr>
            <a:endParaRPr lang="it-IT" altLang="it-IT" sz="800">
              <a:latin typeface="Calibri" panose="020F0502020204030204" pitchFamily="34" charset="0"/>
              <a:ea typeface="ＭＳ Ｐゴシック" panose="020B0600070205080204" pitchFamily="34" charset="-128"/>
            </a:endParaRP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In apposita colonna dell' Albo sono annotati </a:t>
            </a:r>
            <a:r>
              <a:rPr lang="it-IT" altLang="it-IT" sz="2200" b="1">
                <a:latin typeface="Calibri" panose="020F0502020204030204" pitchFamily="34" charset="0"/>
                <a:ea typeface="ＭＳ Ｐゴシック" panose="020B0600070205080204" pitchFamily="34" charset="-128"/>
              </a:rPr>
              <a:t>i titoli</a:t>
            </a:r>
            <a:r>
              <a:rPr lang="it-IT" altLang="it-IT" sz="2200">
                <a:latin typeface="Calibri" panose="020F0502020204030204" pitchFamily="34" charset="0"/>
                <a:ea typeface="ＭＳ Ｐゴシック" panose="020B0600070205080204" pitchFamily="34" charset="-128"/>
              </a:rPr>
              <a:t> di libera docenza e di</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specializzazione e, in forza dell'art. 6, co. 5, del DLgs 8 agosto 1991</a:t>
            </a:r>
          </a:p>
          <a:p>
            <a:pPr eaLnBrk="1" hangingPunct="1">
              <a:lnSpc>
                <a:spcPct val="80000"/>
              </a:lnSpc>
              <a:buFontTx/>
              <a:buNone/>
            </a:pPr>
            <a:r>
              <a:rPr lang="it-IT" altLang="it-IT" sz="2200">
                <a:latin typeface="Calibri" panose="020F0502020204030204" pitchFamily="34" charset="0"/>
                <a:ea typeface="ＭＳ Ｐゴシック" panose="020B0600070205080204" pitchFamily="34" charset="-128"/>
              </a:rPr>
              <a:t>n. 256, l'attestato di formazione in medicina generale. </a:t>
            </a:r>
          </a:p>
        </p:txBody>
      </p:sp>
      <p:sp>
        <p:nvSpPr>
          <p:cNvPr id="23555" name="Segnaposto numero diapositiva 1">
            <a:extLst>
              <a:ext uri="{FF2B5EF4-FFF2-40B4-BE49-F238E27FC236}">
                <a16:creationId xmlns:a16="http://schemas.microsoft.com/office/drawing/2014/main" id="{6B6C46CC-A2D1-984A-9F68-6FB5D488622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06227CE7-FABD-8242-B379-C2F915949430}" type="slidenum">
              <a:rPr lang="it-IT" altLang="it-IT" sz="1400"/>
              <a:pPr>
                <a:spcBef>
                  <a:spcPct val="0"/>
                </a:spcBef>
                <a:buFontTx/>
                <a:buNone/>
              </a:pPr>
              <a:t>14</a:t>
            </a:fld>
            <a:endParaRPr lang="it-IT" altLang="it-IT"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a:extLst>
              <a:ext uri="{FF2B5EF4-FFF2-40B4-BE49-F238E27FC236}">
                <a16:creationId xmlns:a16="http://schemas.microsoft.com/office/drawing/2014/main" id="{FF2FF8CD-05DF-DC46-B8C7-F5E1B37B2809}"/>
              </a:ext>
            </a:extLst>
          </p:cNvPr>
          <p:cNvSpPr>
            <a:spLocks noGrp="1" noChangeArrowheads="1"/>
          </p:cNvSpPr>
          <p:nvPr>
            <p:ph type="title"/>
          </p:nvPr>
        </p:nvSpPr>
        <p:spPr>
          <a:xfrm>
            <a:off x="179388" y="274638"/>
            <a:ext cx="8785225" cy="6107112"/>
          </a:xfrm>
        </p:spPr>
        <p:txBody>
          <a:bodyPr/>
          <a:lstStyle/>
          <a:p>
            <a:pPr algn="l" eaLnBrk="1" hangingPunct="1"/>
            <a:r>
              <a:rPr lang="it-IT" altLang="it-IT" sz="3600">
                <a:solidFill>
                  <a:schemeClr val="tx1"/>
                </a:solidFill>
                <a:latin typeface="Calibri" panose="020F0502020204030204" pitchFamily="34" charset="0"/>
                <a:ea typeface="ＭＳ Ｐゴシック" panose="020B0600070205080204" pitchFamily="34" charset="-128"/>
              </a:rPr>
              <a:t>Tutta l’</a:t>
            </a:r>
            <a:r>
              <a:rPr lang="it-IT" altLang="ja-JP" sz="3600">
                <a:solidFill>
                  <a:schemeClr val="tx1"/>
                </a:solidFill>
                <a:latin typeface="Calibri" panose="020F0502020204030204" pitchFamily="34" charset="0"/>
                <a:ea typeface="ＭＳ Ｐゴシック" panose="020B0600070205080204" pitchFamily="34" charset="-128"/>
              </a:rPr>
              <a:t>organizzazione professionale si fonda sull’Albo. L</a:t>
            </a:r>
            <a:r>
              <a:rPr lang="ja-JP" altLang="it-IT" sz="3600">
                <a:solidFill>
                  <a:schemeClr val="tx1"/>
                </a:solidFill>
                <a:latin typeface="Calibri" panose="020F0502020204030204" pitchFamily="34" charset="0"/>
                <a:ea typeface="ＭＳ Ｐゴシック" panose="020B0600070205080204" pitchFamily="34" charset="-128"/>
              </a:rPr>
              <a:t>’</a:t>
            </a:r>
            <a:r>
              <a:rPr lang="it-IT" altLang="ja-JP" sz="3600">
                <a:solidFill>
                  <a:schemeClr val="tx1"/>
                </a:solidFill>
                <a:latin typeface="Calibri" panose="020F0502020204030204" pitchFamily="34" charset="0"/>
                <a:ea typeface="ＭＳ Ｐゴシック" panose="020B0600070205080204" pitchFamily="34" charset="-128"/>
              </a:rPr>
              <a:t>iscrizione, concessa solo ai possessori dei requisiti prescritti, è l’</a:t>
            </a:r>
            <a:r>
              <a:rPr lang="it-IT" altLang="ja-JP" sz="3600" b="1">
                <a:solidFill>
                  <a:schemeClr val="tx1"/>
                </a:solidFill>
                <a:latin typeface="Calibri" panose="020F0502020204030204" pitchFamily="34" charset="0"/>
                <a:ea typeface="ＭＳ Ｐゴシック" panose="020B0600070205080204" pitchFamily="34" charset="-128"/>
              </a:rPr>
              <a:t>unico</a:t>
            </a:r>
            <a:r>
              <a:rPr lang="it-IT" altLang="ja-JP" sz="3600">
                <a:solidFill>
                  <a:schemeClr val="tx1"/>
                </a:solidFill>
                <a:latin typeface="Calibri" panose="020F0502020204030204" pitchFamily="34" charset="0"/>
                <a:ea typeface="ＭＳ Ｐゴシック" panose="020B0600070205080204" pitchFamily="34" charset="-128"/>
              </a:rPr>
              <a:t> </a:t>
            </a:r>
            <a:r>
              <a:rPr lang="it-IT" altLang="ja-JP" sz="3600" b="1">
                <a:solidFill>
                  <a:schemeClr val="tx1"/>
                </a:solidFill>
                <a:latin typeface="Calibri" panose="020F0502020204030204" pitchFamily="34" charset="0"/>
                <a:ea typeface="ＭＳ Ｐゴシック" panose="020B0600070205080204" pitchFamily="34" charset="-128"/>
              </a:rPr>
              <a:t>titolo</a:t>
            </a:r>
            <a:r>
              <a:rPr lang="it-IT" altLang="ja-JP" sz="3600">
                <a:solidFill>
                  <a:schemeClr val="tx1"/>
                </a:solidFill>
                <a:latin typeface="Calibri" panose="020F0502020204030204" pitchFamily="34" charset="0"/>
                <a:ea typeface="ＭＳ Ｐゴシック" panose="020B0600070205080204" pitchFamily="34" charset="-128"/>
              </a:rPr>
              <a:t> che consente il legittimo esercizio della medicina e dell’odontoiatria. </a:t>
            </a:r>
            <a:br>
              <a:rPr lang="it-IT" altLang="ja-JP" sz="3600">
                <a:solidFill>
                  <a:schemeClr val="tx1"/>
                </a:solidFill>
                <a:latin typeface="Calibri" panose="020F0502020204030204" pitchFamily="34" charset="0"/>
                <a:ea typeface="ＭＳ Ｐゴシック" panose="020B0600070205080204" pitchFamily="34" charset="-128"/>
              </a:rPr>
            </a:br>
            <a:br>
              <a:rPr lang="it-IT" altLang="ja-JP" sz="3600">
                <a:solidFill>
                  <a:schemeClr val="tx1"/>
                </a:solidFill>
                <a:latin typeface="Calibri" panose="020F0502020204030204" pitchFamily="34" charset="0"/>
                <a:ea typeface="ＭＳ Ｐゴシック" panose="020B0600070205080204" pitchFamily="34" charset="-128"/>
              </a:rPr>
            </a:br>
            <a:r>
              <a:rPr lang="it-IT" altLang="ja-JP" sz="3600">
                <a:solidFill>
                  <a:schemeClr val="tx1"/>
                </a:solidFill>
                <a:latin typeface="Calibri" panose="020F0502020204030204" pitchFamily="34" charset="0"/>
                <a:ea typeface="ＭＳ Ｐゴシック" panose="020B0600070205080204" pitchFamily="34" charset="-128"/>
              </a:rPr>
              <a:t>Il diritto del singolo professionista a stipulare contratto di prestazione d’opera intellettuale per le professioni protette nasce con l’iscrizione all’Albo e cessa con la cancellazione.</a:t>
            </a:r>
            <a:endParaRPr lang="it-IT" altLang="it-IT" sz="3600">
              <a:solidFill>
                <a:schemeClr val="tx1"/>
              </a:solidFill>
              <a:latin typeface="Calibri" panose="020F0502020204030204" pitchFamily="34" charset="0"/>
              <a:ea typeface="ＭＳ Ｐゴシック" panose="020B0600070205080204" pitchFamily="34" charset="-128"/>
            </a:endParaRPr>
          </a:p>
        </p:txBody>
      </p:sp>
      <p:sp>
        <p:nvSpPr>
          <p:cNvPr id="24578" name="Segnaposto numero diapositiva 1">
            <a:extLst>
              <a:ext uri="{FF2B5EF4-FFF2-40B4-BE49-F238E27FC236}">
                <a16:creationId xmlns:a16="http://schemas.microsoft.com/office/drawing/2014/main" id="{D39B8B6E-B388-E34E-ADE2-1BAF98960AA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AC03837D-BDAE-114E-B64B-D79C94789863}" type="slidenum">
              <a:rPr lang="it-IT" altLang="it-IT" sz="1400"/>
              <a:pPr>
                <a:spcBef>
                  <a:spcPct val="0"/>
                </a:spcBef>
                <a:buFontTx/>
                <a:buNone/>
              </a:pPr>
              <a:t>15</a:t>
            </a:fld>
            <a:endParaRPr lang="it-IT" altLang="it-IT"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egnaposto numero diapositiva 1">
            <a:extLst>
              <a:ext uri="{FF2B5EF4-FFF2-40B4-BE49-F238E27FC236}">
                <a16:creationId xmlns:a16="http://schemas.microsoft.com/office/drawing/2014/main" id="{6B1992F9-962F-BB40-AD10-A7DF0FE0E47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9CA463F-0CCA-6445-B6F7-62CB2C4D2F1B}" type="slidenum">
              <a:rPr lang="it-IT" altLang="it-IT"/>
              <a:pPr/>
              <a:t>16</a:t>
            </a:fld>
            <a:endParaRPr lang="it-IT" altLang="it-IT"/>
          </a:p>
        </p:txBody>
      </p:sp>
      <p:sp>
        <p:nvSpPr>
          <p:cNvPr id="31746" name="Rettangolo 2">
            <a:extLst>
              <a:ext uri="{FF2B5EF4-FFF2-40B4-BE49-F238E27FC236}">
                <a16:creationId xmlns:a16="http://schemas.microsoft.com/office/drawing/2014/main" id="{3CAA64BA-C7D7-D44C-AB7D-7B5ACA9E8B69}"/>
              </a:ext>
            </a:extLst>
          </p:cNvPr>
          <p:cNvSpPr>
            <a:spLocks noChangeArrowheads="1"/>
          </p:cNvSpPr>
          <p:nvPr/>
        </p:nvSpPr>
        <p:spPr bwMode="auto">
          <a:xfrm>
            <a:off x="611188" y="1844675"/>
            <a:ext cx="79216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e) assicurano un adeguato sistema di informazione sull'attivita' svolta, per garantire accessibilita' e trasparenza alla loro azione, in coerenza con i principi del decreto legislativo 14 marzo 2013, n. 33;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numero diapositiva 1">
            <a:extLst>
              <a:ext uri="{FF2B5EF4-FFF2-40B4-BE49-F238E27FC236}">
                <a16:creationId xmlns:a16="http://schemas.microsoft.com/office/drawing/2014/main" id="{2E2A7D29-5434-F04E-8FAD-A33304D1B865}"/>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6958B70-6228-B044-B09A-F0886CC5818C}" type="slidenum">
              <a:rPr lang="it-IT" altLang="it-IT"/>
              <a:pPr/>
              <a:t>17</a:t>
            </a:fld>
            <a:endParaRPr lang="it-IT" altLang="it-IT"/>
          </a:p>
        </p:txBody>
      </p:sp>
      <p:sp>
        <p:nvSpPr>
          <p:cNvPr id="32770" name="Rettangolo 2">
            <a:extLst>
              <a:ext uri="{FF2B5EF4-FFF2-40B4-BE49-F238E27FC236}">
                <a16:creationId xmlns:a16="http://schemas.microsoft.com/office/drawing/2014/main" id="{8800EF09-8F0D-B84E-A49C-0907BDE0DC51}"/>
              </a:ext>
            </a:extLst>
          </p:cNvPr>
          <p:cNvSpPr>
            <a:spLocks noChangeArrowheads="1"/>
          </p:cNvSpPr>
          <p:nvPr/>
        </p:nvSpPr>
        <p:spPr bwMode="auto">
          <a:xfrm>
            <a:off x="684213" y="1916113"/>
            <a:ext cx="770413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f) partecipano alle procedure relative alla programmazione dei fabbisogni di professionisti, alle attivita' formative e all'esame di abilitazione all'esercizio professionale;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numero diapositiva 1">
            <a:extLst>
              <a:ext uri="{FF2B5EF4-FFF2-40B4-BE49-F238E27FC236}">
                <a16:creationId xmlns:a16="http://schemas.microsoft.com/office/drawing/2014/main" id="{F501A7AE-4EA8-094A-9258-12E4AC6B771A}"/>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7494E41-4809-3B45-B84A-55D6DD47BB91}" type="slidenum">
              <a:rPr lang="it-IT" altLang="it-IT"/>
              <a:pPr/>
              <a:t>18</a:t>
            </a:fld>
            <a:endParaRPr lang="it-IT" altLang="it-IT"/>
          </a:p>
        </p:txBody>
      </p:sp>
      <p:sp>
        <p:nvSpPr>
          <p:cNvPr id="33794" name="Rettangolo 2">
            <a:extLst>
              <a:ext uri="{FF2B5EF4-FFF2-40B4-BE49-F238E27FC236}">
                <a16:creationId xmlns:a16="http://schemas.microsoft.com/office/drawing/2014/main" id="{0316698A-5180-F74B-BD86-4BF68755681F}"/>
              </a:ext>
            </a:extLst>
          </p:cNvPr>
          <p:cNvSpPr>
            <a:spLocks noChangeArrowheads="1"/>
          </p:cNvSpPr>
          <p:nvPr/>
        </p:nvSpPr>
        <p:spPr bwMode="auto">
          <a:xfrm>
            <a:off x="611188" y="1628775"/>
            <a:ext cx="7848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g) rendono il proprio parere obbligatorio sulla disciplina regolamentare dell'esame di abilitazione all'esercizio professionale, fermi restando gli altri casi, previsti dalle norme vigenti, di parere obbligatorio degli Ordini per l'adozione di disposizioni regolamentari;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egnaposto numero diapositiva 1">
            <a:extLst>
              <a:ext uri="{FF2B5EF4-FFF2-40B4-BE49-F238E27FC236}">
                <a16:creationId xmlns:a16="http://schemas.microsoft.com/office/drawing/2014/main" id="{BCCD7CC0-1F60-834F-9D78-91A2C3B70FE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1A22EF0-56F6-1E42-A552-16D5E09ED16A}" type="slidenum">
              <a:rPr lang="it-IT" altLang="it-IT"/>
              <a:pPr/>
              <a:t>19</a:t>
            </a:fld>
            <a:endParaRPr lang="it-IT" altLang="it-IT"/>
          </a:p>
        </p:txBody>
      </p:sp>
      <p:sp>
        <p:nvSpPr>
          <p:cNvPr id="34818" name="Rettangolo 2">
            <a:extLst>
              <a:ext uri="{FF2B5EF4-FFF2-40B4-BE49-F238E27FC236}">
                <a16:creationId xmlns:a16="http://schemas.microsoft.com/office/drawing/2014/main" id="{69F50006-FC7B-0D4E-8EF7-3A11A51C98B3}"/>
              </a:ext>
            </a:extLst>
          </p:cNvPr>
          <p:cNvSpPr>
            <a:spLocks noChangeArrowheads="1"/>
          </p:cNvSpPr>
          <p:nvPr/>
        </p:nvSpPr>
        <p:spPr bwMode="auto">
          <a:xfrm>
            <a:off x="684213" y="549275"/>
            <a:ext cx="7775575"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h) concorrono con le autorita' locali e centrali nello studio e nell'attuazione dei provvedimenti che possano interessare l'Ordine e contribuiscono con le istituzioni sanitarie e formative pubbliche e private alla promozione, organizzazione e valutazione delle attivita' formative e dei processi di aggiornamento per lo sviluppo continuo professionale di tutti gli iscritti agli albi, promuovendo il mantenimento dei requisiti professionali anche tramite i crediti formativi acquisiti sul territorio nazionale e all'estero;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egnaposto numero diapositiva 3">
            <a:extLst>
              <a:ext uri="{FF2B5EF4-FFF2-40B4-BE49-F238E27FC236}">
                <a16:creationId xmlns:a16="http://schemas.microsoft.com/office/drawing/2014/main" id="{4CBF2838-CD3B-CA43-9732-6EA184A872B5}"/>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6500BF8-9ED3-BD4F-90D5-008D9F2CA278}" type="slidenum">
              <a:rPr lang="it-IT" altLang="it-IT"/>
              <a:pPr/>
              <a:t>2</a:t>
            </a:fld>
            <a:endParaRPr lang="it-IT" altLang="it-IT"/>
          </a:p>
        </p:txBody>
      </p:sp>
      <p:sp>
        <p:nvSpPr>
          <p:cNvPr id="17410" name="Rettangolo 4">
            <a:extLst>
              <a:ext uri="{FF2B5EF4-FFF2-40B4-BE49-F238E27FC236}">
                <a16:creationId xmlns:a16="http://schemas.microsoft.com/office/drawing/2014/main" id="{01E6ED18-648D-0849-997E-4439DCDDE4D5}"/>
              </a:ext>
            </a:extLst>
          </p:cNvPr>
          <p:cNvSpPr>
            <a:spLocks noChangeArrowheads="1"/>
          </p:cNvSpPr>
          <p:nvPr/>
        </p:nvSpPr>
        <p:spPr bwMode="auto">
          <a:xfrm>
            <a:off x="222250" y="4189413"/>
            <a:ext cx="878522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it-IT" altLang="it-IT" sz="3200" b="1">
                <a:latin typeface="Calibri" panose="020F0502020204030204" pitchFamily="34" charset="0"/>
                <a:ea typeface="Times New Roman" panose="02020603050405020304" pitchFamily="18" charset="0"/>
                <a:cs typeface="Calibri" panose="020F0502020204030204" pitchFamily="34" charset="0"/>
              </a:rPr>
              <a:t>LEGGE 11 gennaio 2018, n. 3 </a:t>
            </a:r>
          </a:p>
          <a:p>
            <a:pPr eaLnBrk="1" hangingPunct="1"/>
            <a:r>
              <a:rPr lang="it-IT" altLang="it-IT" sz="2400">
                <a:latin typeface="Calibri" panose="020F0502020204030204" pitchFamily="34" charset="0"/>
                <a:ea typeface="Times New Roman" panose="02020603050405020304" pitchFamily="18" charset="0"/>
                <a:cs typeface="Calibri" panose="020F0502020204030204" pitchFamily="34" charset="0"/>
              </a:rPr>
              <a:t>Delega al Governo in materia di sperimentazione clinica di medicinali nonche' disposizioni per il riordino delle  professioni  sanitarie  e per la dirigenza sanitaria del Ministero della salute. </a:t>
            </a:r>
          </a:p>
          <a:p>
            <a:pPr eaLnBrk="1" hangingPunct="1"/>
            <a:r>
              <a:rPr lang="it-IT" altLang="it-IT" sz="2400">
                <a:latin typeface="Calibri" panose="020F0502020204030204" pitchFamily="34" charset="0"/>
                <a:ea typeface="Times New Roman" panose="02020603050405020304" pitchFamily="18" charset="0"/>
                <a:cs typeface="Calibri" panose="020F0502020204030204" pitchFamily="34" charset="0"/>
              </a:rPr>
              <a:t>GU n.25 del 31-1-2018 - Vigente al: 15-2-2018</a:t>
            </a:r>
            <a:endParaRPr lang="it-IT" altLang="it-IT" sz="2400">
              <a:latin typeface="Calibri" panose="020F0502020204030204" pitchFamily="34" charset="0"/>
            </a:endParaRPr>
          </a:p>
        </p:txBody>
      </p:sp>
      <p:sp>
        <p:nvSpPr>
          <p:cNvPr id="17411" name="Rectangle 1">
            <a:extLst>
              <a:ext uri="{FF2B5EF4-FFF2-40B4-BE49-F238E27FC236}">
                <a16:creationId xmlns:a16="http://schemas.microsoft.com/office/drawing/2014/main" id="{B536999A-A4AE-4A49-8390-9C3E063E6F8A}"/>
              </a:ext>
            </a:extLst>
          </p:cNvPr>
          <p:cNvSpPr>
            <a:spLocks noChangeArrowheads="1"/>
          </p:cNvSpPr>
          <p:nvPr/>
        </p:nvSpPr>
        <p:spPr bwMode="auto">
          <a:xfrm>
            <a:off x="190500" y="438150"/>
            <a:ext cx="8640763"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it-IT" altLang="it-IT" sz="3200" b="1">
                <a:solidFill>
                  <a:srgbClr val="121212"/>
                </a:solidFill>
                <a:latin typeface="Calibri" panose="020F0502020204030204" pitchFamily="34" charset="0"/>
              </a:rPr>
              <a:t>Legge istitutiva degli Ordini </a:t>
            </a:r>
            <a:endParaRPr lang="it-IT" altLang="it-IT" sz="3200" b="1">
              <a:latin typeface="Calibri" panose="020F0502020204030204" pitchFamily="34" charset="0"/>
            </a:endParaRPr>
          </a:p>
          <a:p>
            <a:r>
              <a:rPr lang="it-IT" altLang="it-IT" sz="3200" b="1">
                <a:solidFill>
                  <a:srgbClr val="121212"/>
                </a:solidFill>
                <a:latin typeface="Calibri" panose="020F0502020204030204" pitchFamily="34" charset="0"/>
              </a:rPr>
              <a:t>D.Lgs.C.P.S. 13 Settembre 1946, n. 233</a:t>
            </a:r>
          </a:p>
          <a:p>
            <a:r>
              <a:rPr lang="it-IT" altLang="it-IT" sz="2400">
                <a:latin typeface="Calibri" panose="020F0502020204030204" pitchFamily="34" charset="0"/>
              </a:rPr>
              <a:t>Ricostituzione degli Ordini delle professioni sanitarie e per la disciplina dell'esercizio delle professioni stesse. </a:t>
            </a:r>
          </a:p>
        </p:txBody>
      </p:sp>
      <p:sp>
        <p:nvSpPr>
          <p:cNvPr id="8" name="Freccia giù 7">
            <a:extLst>
              <a:ext uri="{FF2B5EF4-FFF2-40B4-BE49-F238E27FC236}">
                <a16:creationId xmlns:a16="http://schemas.microsoft.com/office/drawing/2014/main" id="{229F48A2-CEED-3D4A-8983-1138A0C125F6}"/>
              </a:ext>
            </a:extLst>
          </p:cNvPr>
          <p:cNvSpPr/>
          <p:nvPr/>
        </p:nvSpPr>
        <p:spPr>
          <a:xfrm>
            <a:off x="3827463" y="2541588"/>
            <a:ext cx="1366837" cy="142398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egnaposto numero diapositiva 1">
            <a:extLst>
              <a:ext uri="{FF2B5EF4-FFF2-40B4-BE49-F238E27FC236}">
                <a16:creationId xmlns:a16="http://schemas.microsoft.com/office/drawing/2014/main" id="{A1893245-8FB4-7D4D-B420-97C99C998FE0}"/>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A3D1895-DBCD-0046-AA29-D0DBFC43AAAA}" type="slidenum">
              <a:rPr lang="it-IT" altLang="it-IT"/>
              <a:pPr/>
              <a:t>20</a:t>
            </a:fld>
            <a:endParaRPr lang="it-IT" altLang="it-IT"/>
          </a:p>
        </p:txBody>
      </p:sp>
      <p:sp>
        <p:nvSpPr>
          <p:cNvPr id="36866" name="Rettangolo 2">
            <a:extLst>
              <a:ext uri="{FF2B5EF4-FFF2-40B4-BE49-F238E27FC236}">
                <a16:creationId xmlns:a16="http://schemas.microsoft.com/office/drawing/2014/main" id="{3BA0F5CC-AEB6-4B4C-B6C6-5807F5607B6B}"/>
              </a:ext>
            </a:extLst>
          </p:cNvPr>
          <p:cNvSpPr>
            <a:spLocks noChangeArrowheads="1"/>
          </p:cNvSpPr>
          <p:nvPr/>
        </p:nvSpPr>
        <p:spPr bwMode="auto">
          <a:xfrm>
            <a:off x="827088" y="1773238"/>
            <a:ext cx="77771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i) separano, nell'esercizio della funzione disciplinare, a garanzia del diritto di difesa, dell'autonomia e della terzieta' del giudizio disciplinare, la funzione istruttoria da quella giudicante.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egnaposto numero diapositiva 3">
            <a:extLst>
              <a:ext uri="{FF2B5EF4-FFF2-40B4-BE49-F238E27FC236}">
                <a16:creationId xmlns:a16="http://schemas.microsoft.com/office/drawing/2014/main" id="{B40000F6-4429-ED47-A692-B0570752BE70}"/>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586DAD2-467B-914A-89F0-A7FA5D7D9F3D}" type="slidenum">
              <a:rPr lang="it-IT" altLang="it-IT"/>
              <a:pPr/>
              <a:t>21</a:t>
            </a:fld>
            <a:endParaRPr lang="it-IT" altLang="it-IT"/>
          </a:p>
        </p:txBody>
      </p:sp>
      <p:sp>
        <p:nvSpPr>
          <p:cNvPr id="37890" name="Rettangolo 4">
            <a:extLst>
              <a:ext uri="{FF2B5EF4-FFF2-40B4-BE49-F238E27FC236}">
                <a16:creationId xmlns:a16="http://schemas.microsoft.com/office/drawing/2014/main" id="{A527BF1B-439E-D442-8F35-843F23615DF6}"/>
              </a:ext>
            </a:extLst>
          </p:cNvPr>
          <p:cNvSpPr>
            <a:spLocks noChangeArrowheads="1"/>
          </p:cNvSpPr>
          <p:nvPr/>
        </p:nvSpPr>
        <p:spPr bwMode="auto">
          <a:xfrm>
            <a:off x="468313" y="549275"/>
            <a:ext cx="792003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l) vigilano sugli iscritti agli albi, in qualsiasi forma giuridica svolgano la loro attivita' professionale, compresa quella societaria, irrogando sanzioni disciplinari secondo una graduazione correlata alla volontarieta' della condotta, alla gravita' e alla reiterazione dell'illecito, tenendo conto degli obblighi a carico degli iscritti, derivanti dalla normativa nazionale e regionale vigente e dalle disposizioni contenute nei contratti e nelle convenzioni nazionali di lavoro.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egnaposto numero diapositiva 1">
            <a:extLst>
              <a:ext uri="{FF2B5EF4-FFF2-40B4-BE49-F238E27FC236}">
                <a16:creationId xmlns:a16="http://schemas.microsoft.com/office/drawing/2014/main" id="{2E2EE5D5-2F2E-1D4F-9531-6AF768B69BC2}"/>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C56AF9E-9FAF-3B45-A115-5186BDE0581B}" type="slidenum">
              <a:rPr lang="it-IT" altLang="it-IT"/>
              <a:pPr/>
              <a:t>3</a:t>
            </a:fld>
            <a:endParaRPr lang="it-IT" altLang="it-IT"/>
          </a:p>
        </p:txBody>
      </p:sp>
      <p:sp>
        <p:nvSpPr>
          <p:cNvPr id="26626" name="Rettangolo 2">
            <a:extLst>
              <a:ext uri="{FF2B5EF4-FFF2-40B4-BE49-F238E27FC236}">
                <a16:creationId xmlns:a16="http://schemas.microsoft.com/office/drawing/2014/main" id="{6CC4F948-6E7B-4247-9691-B086EE135330}"/>
              </a:ext>
            </a:extLst>
          </p:cNvPr>
          <p:cNvSpPr>
            <a:spLocks noChangeArrowheads="1"/>
          </p:cNvSpPr>
          <p:nvPr/>
        </p:nvSpPr>
        <p:spPr bwMode="auto">
          <a:xfrm>
            <a:off x="395288" y="1700213"/>
            <a:ext cx="8291512"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it-IT" altLang="it-IT" sz="2800">
                <a:latin typeface="Calibri" panose="020F0502020204030204" pitchFamily="34" charset="0"/>
              </a:rPr>
              <a:t>Capo I </a:t>
            </a:r>
          </a:p>
          <a:p>
            <a:pPr eaLnBrk="1" hangingPunct="1"/>
            <a:r>
              <a:rPr lang="it-IT" altLang="it-IT" sz="2800">
                <a:latin typeface="Calibri" panose="020F0502020204030204" pitchFamily="34" charset="0"/>
              </a:rPr>
              <a:t>DEGLI ORDINI DELLE PROFESSIONI SANITARIE </a:t>
            </a:r>
          </a:p>
          <a:p>
            <a:pPr eaLnBrk="1" hangingPunct="1"/>
            <a:endParaRPr lang="it-IT" altLang="it-IT" sz="2800">
              <a:latin typeface="Calibri" panose="020F0502020204030204" pitchFamily="34" charset="0"/>
            </a:endParaRPr>
          </a:p>
          <a:p>
            <a:pPr eaLnBrk="1" hangingPunct="1"/>
            <a:r>
              <a:rPr lang="it-IT" altLang="it-IT" sz="2800">
                <a:latin typeface="Calibri" panose="020F0502020204030204" pitchFamily="34" charset="0"/>
              </a:rPr>
              <a:t>Art. 1……</a:t>
            </a:r>
          </a:p>
          <a:p>
            <a:pPr eaLnBrk="1" hangingPunct="1"/>
            <a:r>
              <a:rPr lang="it-IT" altLang="it-IT" sz="2800">
                <a:latin typeface="Calibri" panose="020F0502020204030204" pitchFamily="34" charset="0"/>
              </a:rPr>
              <a:t> </a:t>
            </a:r>
          </a:p>
          <a:p>
            <a:pPr eaLnBrk="1" hangingPunct="1"/>
            <a:r>
              <a:rPr lang="it-IT" altLang="it-IT" sz="2800">
                <a:latin typeface="Calibri" panose="020F0502020204030204" pitchFamily="34" charset="0"/>
              </a:rPr>
              <a:t>- 3. Gli Ordini e le relative Federazioni nazionali: </a:t>
            </a:r>
          </a:p>
          <a:p>
            <a:pPr eaLnBrk="1" hangingPunct="1"/>
            <a:endParaRPr lang="it-IT" altLang="it-IT"/>
          </a:p>
          <a:p>
            <a:pPr eaLnBrk="1" hangingPunct="1"/>
            <a:endParaRPr lang="it-IT" alt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egnaposto numero diapositiva 1">
            <a:extLst>
              <a:ext uri="{FF2B5EF4-FFF2-40B4-BE49-F238E27FC236}">
                <a16:creationId xmlns:a16="http://schemas.microsoft.com/office/drawing/2014/main" id="{0DC1A714-562E-9446-A086-BB8600915FA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773965D-D7B1-904D-B882-C319461B5D02}" type="slidenum">
              <a:rPr lang="it-IT" altLang="it-IT"/>
              <a:pPr/>
              <a:t>4</a:t>
            </a:fld>
            <a:endParaRPr lang="it-IT" altLang="it-IT"/>
          </a:p>
        </p:txBody>
      </p:sp>
      <p:sp>
        <p:nvSpPr>
          <p:cNvPr id="27650" name="Rettangolo 2">
            <a:extLst>
              <a:ext uri="{FF2B5EF4-FFF2-40B4-BE49-F238E27FC236}">
                <a16:creationId xmlns:a16="http://schemas.microsoft.com/office/drawing/2014/main" id="{917C281A-9220-3440-AF71-926EB26AE6C3}"/>
              </a:ext>
            </a:extLst>
          </p:cNvPr>
          <p:cNvSpPr>
            <a:spLocks noChangeArrowheads="1"/>
          </p:cNvSpPr>
          <p:nvPr/>
        </p:nvSpPr>
        <p:spPr bwMode="auto">
          <a:xfrm>
            <a:off x="468313" y="1916113"/>
            <a:ext cx="84248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a) sono enti pubblici non economici e agiscono quali organi sussidiari dello Stato al fine di tutelare gli interessi pubblici, garantiti dall'ordinamento, connessi all'esercizio professionale;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numero diapositiva 1">
            <a:extLst>
              <a:ext uri="{FF2B5EF4-FFF2-40B4-BE49-F238E27FC236}">
                <a16:creationId xmlns:a16="http://schemas.microsoft.com/office/drawing/2014/main" id="{F0A45B6F-0F47-F642-AFDB-874B7D362AFF}"/>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28AB69-80AA-7B47-91FD-6C02F0FFCB8E}" type="slidenum">
              <a:rPr lang="it-IT" altLang="it-IT"/>
              <a:pPr/>
              <a:t>5</a:t>
            </a:fld>
            <a:endParaRPr lang="it-IT" altLang="it-IT"/>
          </a:p>
        </p:txBody>
      </p:sp>
      <p:sp>
        <p:nvSpPr>
          <p:cNvPr id="28674" name="Rettangolo 2">
            <a:extLst>
              <a:ext uri="{FF2B5EF4-FFF2-40B4-BE49-F238E27FC236}">
                <a16:creationId xmlns:a16="http://schemas.microsoft.com/office/drawing/2014/main" id="{0AAB7272-987D-B24D-86AD-159BAF511E58}"/>
              </a:ext>
            </a:extLst>
          </p:cNvPr>
          <p:cNvSpPr>
            <a:spLocks noChangeArrowheads="1"/>
          </p:cNvSpPr>
          <p:nvPr/>
        </p:nvSpPr>
        <p:spPr bwMode="auto">
          <a:xfrm>
            <a:off x="539750" y="1844675"/>
            <a:ext cx="7993063"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b) sono dotati di autonomia patrimoniale, finanziaria, regolamentare e disciplinare e sottoposti alla vigilanza del Ministero della salute; sono finanziati esclusivamente con i contributi degli iscritti, senza oneri per la finanza pubblica;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egnaposto numero diapositiva 1">
            <a:extLst>
              <a:ext uri="{FF2B5EF4-FFF2-40B4-BE49-F238E27FC236}">
                <a16:creationId xmlns:a16="http://schemas.microsoft.com/office/drawing/2014/main" id="{EEC85FB1-8834-C64F-9985-DD31B08E78DE}"/>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684A7F-2925-8C48-A0C9-7884D49F391C}" type="slidenum">
              <a:rPr lang="it-IT" altLang="it-IT"/>
              <a:pPr/>
              <a:t>6</a:t>
            </a:fld>
            <a:endParaRPr lang="it-IT" altLang="it-IT"/>
          </a:p>
        </p:txBody>
      </p:sp>
      <p:sp>
        <p:nvSpPr>
          <p:cNvPr id="29698" name="Rettangolo 2">
            <a:extLst>
              <a:ext uri="{FF2B5EF4-FFF2-40B4-BE49-F238E27FC236}">
                <a16:creationId xmlns:a16="http://schemas.microsoft.com/office/drawing/2014/main" id="{8BE420D2-ED43-9047-9E06-1D87C6DA4F85}"/>
              </a:ext>
            </a:extLst>
          </p:cNvPr>
          <p:cNvSpPr>
            <a:spLocks noChangeArrowheads="1"/>
          </p:cNvSpPr>
          <p:nvPr/>
        </p:nvSpPr>
        <p:spPr bwMode="auto">
          <a:xfrm>
            <a:off x="539750" y="1125538"/>
            <a:ext cx="8064500" cy="396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it-IT" altLang="it-IT" sz="2800">
                <a:latin typeface="Calibri" panose="020F0502020204030204" pitchFamily="34" charset="0"/>
              </a:rPr>
              <a:t>c) promuovono e assicurano l'indipendenza, l'autonomia e la responsabilita' delle professioni e dell'esercizio professionale, la qualita' tecnico-professionale, la valorizzazione della funzione sociale, la salvaguardia dei diritti umani e dei principi etici dell'esercizio professionale indicati nei rispettivi codici deontologici, al fine di garantire la tutela della salute individuale e collettiva; essi non svolgono ruoli di rappresentanza sindacale;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Pasta">
            <a:extLst>
              <a:ext uri="{FF2B5EF4-FFF2-40B4-BE49-F238E27FC236}">
                <a16:creationId xmlns:a16="http://schemas.microsoft.com/office/drawing/2014/main" id="{506672CB-A587-D64C-BC09-EB0FFD4324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88" y="404813"/>
            <a:ext cx="3998912"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4" name="Picture 3" descr="sassari">
            <a:extLst>
              <a:ext uri="{FF2B5EF4-FFF2-40B4-BE49-F238E27FC236}">
                <a16:creationId xmlns:a16="http://schemas.microsoft.com/office/drawing/2014/main" id="{11FF1723-6E28-5D4C-9D78-507109EE0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476250"/>
            <a:ext cx="4102100"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4">
            <a:extLst>
              <a:ext uri="{FF2B5EF4-FFF2-40B4-BE49-F238E27FC236}">
                <a16:creationId xmlns:a16="http://schemas.microsoft.com/office/drawing/2014/main" id="{5D24F45E-7769-A14F-B950-0F976C8D3E9D}"/>
              </a:ext>
            </a:extLst>
          </p:cNvPr>
          <p:cNvSpPr>
            <a:spLocks noChangeArrowheads="1"/>
          </p:cNvSpPr>
          <p:nvPr/>
        </p:nvSpPr>
        <p:spPr bwMode="auto">
          <a:xfrm>
            <a:off x="395288" y="5661025"/>
            <a:ext cx="331311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it-IT" altLang="it-IT" sz="2800" b="1">
                <a:latin typeface="Times New Roman" panose="02020603050405020304" pitchFamily="18" charset="0"/>
              </a:rPr>
              <a:t>stampato a Pavia</a:t>
            </a:r>
          </a:p>
          <a:p>
            <a:pPr eaLnBrk="1" hangingPunct="1">
              <a:spcBef>
                <a:spcPct val="0"/>
              </a:spcBef>
              <a:buFontTx/>
              <a:buNone/>
            </a:pPr>
            <a:r>
              <a:rPr lang="it-IT" altLang="it-IT" sz="2800" b="1">
                <a:latin typeface="Times New Roman" panose="02020603050405020304" pitchFamily="18" charset="0"/>
              </a:rPr>
              <a:t>fine del XVIII secolo</a:t>
            </a:r>
          </a:p>
        </p:txBody>
      </p:sp>
      <p:sp>
        <p:nvSpPr>
          <p:cNvPr id="40965" name="Rectangle 5">
            <a:extLst>
              <a:ext uri="{FF2B5EF4-FFF2-40B4-BE49-F238E27FC236}">
                <a16:creationId xmlns:a16="http://schemas.microsoft.com/office/drawing/2014/main" id="{426FB420-D970-C34C-8CCA-01FA83C8C6A5}"/>
              </a:ext>
            </a:extLst>
          </p:cNvPr>
          <p:cNvSpPr>
            <a:spLocks noChangeArrowheads="1"/>
          </p:cNvSpPr>
          <p:nvPr/>
        </p:nvSpPr>
        <p:spPr bwMode="auto">
          <a:xfrm>
            <a:off x="468313" y="530225"/>
            <a:ext cx="2813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it-IT" altLang="it-IT" sz="3600" b="1">
                <a:latin typeface="Times New Roman" panose="02020603050405020304" pitchFamily="18" charset="0"/>
              </a:rPr>
              <a:t>LE ORIGINI</a:t>
            </a:r>
          </a:p>
        </p:txBody>
      </p:sp>
      <p:sp>
        <p:nvSpPr>
          <p:cNvPr id="40966" name="Rectangle 6">
            <a:extLst>
              <a:ext uri="{FF2B5EF4-FFF2-40B4-BE49-F238E27FC236}">
                <a16:creationId xmlns:a16="http://schemas.microsoft.com/office/drawing/2014/main" id="{2AD67F3A-872A-D04C-80B8-6306499906F3}"/>
              </a:ext>
            </a:extLst>
          </p:cNvPr>
          <p:cNvSpPr>
            <a:spLocks noChangeArrowheads="1"/>
          </p:cNvSpPr>
          <p:nvPr/>
        </p:nvSpPr>
        <p:spPr bwMode="auto">
          <a:xfrm>
            <a:off x="6084888" y="4508500"/>
            <a:ext cx="20701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it-IT" altLang="it-IT" sz="2800" b="1">
                <a:latin typeface="Times New Roman" panose="02020603050405020304" pitchFamily="18" charset="0"/>
              </a:rPr>
              <a:t>Sassari 1903</a:t>
            </a:r>
          </a:p>
        </p:txBody>
      </p:sp>
      <p:sp>
        <p:nvSpPr>
          <p:cNvPr id="18438" name="Segnaposto numero diapositiva 1">
            <a:extLst>
              <a:ext uri="{FF2B5EF4-FFF2-40B4-BE49-F238E27FC236}">
                <a16:creationId xmlns:a16="http://schemas.microsoft.com/office/drawing/2014/main" id="{35FFFC35-97E0-DC47-9B72-008584E7F2E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F4BB37C0-6435-C94B-8CA7-3E5F0504824A}" type="slidenum">
              <a:rPr lang="it-IT" altLang="it-IT" sz="1400"/>
              <a:pPr>
                <a:spcBef>
                  <a:spcPct val="0"/>
                </a:spcBef>
                <a:buFontTx/>
                <a:buNone/>
              </a:pPr>
              <a:t>7</a:t>
            </a:fld>
            <a:endParaRPr lang="it-IT" altLang="it-IT"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40965">
                                            <p:txEl>
                                              <p:pRg st="0" end="0"/>
                                            </p:txEl>
                                          </p:spTgt>
                                        </p:tgtEl>
                                        <p:attrNameLst>
                                          <p:attrName>style.visibility</p:attrName>
                                        </p:attrNameLst>
                                      </p:cBhvr>
                                      <p:to>
                                        <p:strVal val="visible"/>
                                      </p:to>
                                    </p:set>
                                    <p:anim calcmode="lin" valueType="num">
                                      <p:cBhvr additive="base">
                                        <p:cTn id="7" dur="500" fill="hold"/>
                                        <p:tgtEl>
                                          <p:spTgt spid="4096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5">
                                            <p:txEl>
                                              <p:pRg st="0" end="0"/>
                                            </p:txEl>
                                          </p:spTgt>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40964">
                                            <p:txEl>
                                              <p:pRg st="0" end="0"/>
                                            </p:txEl>
                                          </p:spTgt>
                                        </p:tgtEl>
                                        <p:attrNameLst>
                                          <p:attrName>style.visibility</p:attrName>
                                        </p:attrNameLst>
                                      </p:cBhvr>
                                      <p:to>
                                        <p:strVal val="visible"/>
                                      </p:to>
                                    </p:set>
                                    <p:anim calcmode="lin" valueType="num">
                                      <p:cBhvr additive="base">
                                        <p:cTn id="12" dur="500" fill="hold"/>
                                        <p:tgtEl>
                                          <p:spTgt spid="4096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0964">
                                            <p:txEl>
                                              <p:pRg st="0" end="0"/>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0964">
                                            <p:txEl>
                                              <p:pRg st="1" end="1"/>
                                            </p:txEl>
                                          </p:spTgt>
                                        </p:tgtEl>
                                        <p:attrNameLst>
                                          <p:attrName>style.visibility</p:attrName>
                                        </p:attrNameLst>
                                      </p:cBhvr>
                                      <p:to>
                                        <p:strVal val="visible"/>
                                      </p:to>
                                    </p:set>
                                    <p:anim calcmode="lin" valueType="num">
                                      <p:cBhvr additive="base">
                                        <p:cTn id="17" dur="500" fill="hold"/>
                                        <p:tgtEl>
                                          <p:spTgt spid="40964">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964">
                                            <p:txEl>
                                              <p:pRg st="1" end="1"/>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40966">
                                            <p:txEl>
                                              <p:pRg st="0" end="0"/>
                                            </p:txEl>
                                          </p:spTgt>
                                        </p:tgtEl>
                                        <p:attrNameLst>
                                          <p:attrName>style.visibility</p:attrName>
                                        </p:attrNameLst>
                                      </p:cBhvr>
                                      <p:to>
                                        <p:strVal val="visible"/>
                                      </p:to>
                                    </p:set>
                                    <p:anim calcmode="lin" valueType="num">
                                      <p:cBhvr additive="base">
                                        <p:cTn id="22" dur="500" fill="hold"/>
                                        <p:tgtEl>
                                          <p:spTgt spid="40966">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09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359953CE-FF4F-CC4F-ACF1-90D640585E51}"/>
              </a:ext>
            </a:extLst>
          </p:cNvPr>
          <p:cNvSpPr>
            <a:spLocks noGrp="1" noChangeArrowheads="1"/>
          </p:cNvSpPr>
          <p:nvPr>
            <p:ph type="title"/>
          </p:nvPr>
        </p:nvSpPr>
        <p:spPr>
          <a:xfrm>
            <a:off x="468313" y="188913"/>
            <a:ext cx="8218487" cy="792162"/>
          </a:xfrm>
        </p:spPr>
        <p:txBody>
          <a:bodyPr/>
          <a:lstStyle/>
          <a:p>
            <a:pPr eaLnBrk="1" hangingPunct="1"/>
            <a:r>
              <a:rPr lang="it-IT" altLang="it-IT" sz="3200" b="1">
                <a:solidFill>
                  <a:srgbClr val="000000"/>
                </a:solidFill>
                <a:latin typeface="Calibri" panose="020F0502020204030204" pitchFamily="34" charset="0"/>
                <a:ea typeface="ＭＳ Ｐゴシック" panose="020B0600070205080204" pitchFamily="34" charset="-128"/>
              </a:rPr>
              <a:t>1912-2006 Le tappe del Codice Deontologico</a:t>
            </a:r>
          </a:p>
        </p:txBody>
      </p:sp>
      <p:sp>
        <p:nvSpPr>
          <p:cNvPr id="20482" name="Rectangle 3">
            <a:extLst>
              <a:ext uri="{FF2B5EF4-FFF2-40B4-BE49-F238E27FC236}">
                <a16:creationId xmlns:a16="http://schemas.microsoft.com/office/drawing/2014/main" id="{1EB62F25-0C7F-5D46-8D7E-52D02ECD3640}"/>
              </a:ext>
            </a:extLst>
          </p:cNvPr>
          <p:cNvSpPr>
            <a:spLocks noGrp="1" noChangeArrowheads="1"/>
          </p:cNvSpPr>
          <p:nvPr>
            <p:ph type="body" idx="1"/>
          </p:nvPr>
        </p:nvSpPr>
        <p:spPr>
          <a:xfrm>
            <a:off x="323850" y="981075"/>
            <a:ext cx="8569325" cy="5543550"/>
          </a:xfrm>
        </p:spPr>
        <p:txBody>
          <a:bodyPr/>
          <a:lstStyle/>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1912</a:t>
            </a:r>
            <a:r>
              <a:rPr lang="it-IT" altLang="it-IT" sz="2000">
                <a:solidFill>
                  <a:srgbClr val="000000"/>
                </a:solidFill>
                <a:latin typeface="Calibri" panose="020F0502020204030204" pitchFamily="34" charset="0"/>
                <a:ea typeface="ＭＳ Ｐゴシック" panose="020B0600070205080204" pitchFamily="34" charset="-128"/>
              </a:rPr>
              <a:t> Codice dell</a:t>
            </a:r>
            <a:r>
              <a:rPr lang="ja-JP" altLang="it-IT" sz="2000">
                <a:solidFill>
                  <a:srgbClr val="000000"/>
                </a:solidFill>
                <a:latin typeface="Calibri" panose="020F0502020204030204" pitchFamily="34" charset="0"/>
                <a:ea typeface="ＭＳ Ｐゴシック" panose="020B0600070205080204" pitchFamily="34" charset="-128"/>
              </a:rPr>
              <a:t>’</a:t>
            </a:r>
            <a:r>
              <a:rPr lang="it-IT" altLang="ja-JP" sz="2000">
                <a:solidFill>
                  <a:srgbClr val="000000"/>
                </a:solidFill>
                <a:latin typeface="Calibri" panose="020F0502020204030204" pitchFamily="34" charset="0"/>
                <a:ea typeface="ＭＳ Ｐゴシック" panose="020B0600070205080204" pitchFamily="34" charset="-128"/>
              </a:rPr>
              <a:t>Ordine dei Medici di Torino</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1954</a:t>
            </a:r>
            <a:r>
              <a:rPr lang="it-IT" altLang="it-IT" sz="2000">
                <a:solidFill>
                  <a:srgbClr val="000000"/>
                </a:solidFill>
                <a:latin typeface="Calibri" panose="020F0502020204030204" pitchFamily="34" charset="0"/>
                <a:ea typeface="ＭＳ Ｐゴシック" panose="020B0600070205080204" pitchFamily="34" charset="-128"/>
              </a:rPr>
              <a:t> la FNOM pubblica il Codice di Deontologia Medica (Codice Frugoni)</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gennaio 1978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 approva il nuovo Codice </a:t>
            </a:r>
          </a:p>
          <a:p>
            <a:pPr eaLnBrk="1" hangingPunct="1">
              <a:buFontTx/>
              <a:buNone/>
            </a:pPr>
            <a:endParaRPr lang="it-IT" altLang="it-IT" sz="2000" b="1">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luglio 1989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 approva il nuovo Codice </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giugno 1995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FNOMCeO approva il nuovo Codice </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ottobre 1998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FNOMCeO approva il nuovo Codice </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dicembre 2006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FNOMCeO approva il nuovo Codice</a:t>
            </a:r>
          </a:p>
          <a:p>
            <a:pPr eaLnBrk="1" hangingPunct="1">
              <a:buFontTx/>
              <a:buNone/>
            </a:pPr>
            <a:endParaRPr lang="it-IT" altLang="it-IT" sz="2000">
              <a:solidFill>
                <a:srgbClr val="000000"/>
              </a:solidFill>
              <a:latin typeface="Calibri" panose="020F0502020204030204" pitchFamily="34" charset="0"/>
              <a:ea typeface="ＭＳ Ｐゴシック" panose="020B0600070205080204" pitchFamily="34" charset="-128"/>
            </a:endParaRPr>
          </a:p>
          <a:p>
            <a:pPr eaLnBrk="1" hangingPunct="1">
              <a:buFontTx/>
              <a:buNone/>
            </a:pPr>
            <a:r>
              <a:rPr lang="it-IT" altLang="it-IT" sz="2000" b="1">
                <a:solidFill>
                  <a:srgbClr val="000000"/>
                </a:solidFill>
                <a:latin typeface="Calibri" panose="020F0502020204030204" pitchFamily="34" charset="0"/>
                <a:ea typeface="ＭＳ Ｐゴシック" panose="020B0600070205080204" pitchFamily="34" charset="-128"/>
              </a:rPr>
              <a:t>maggio 2014 </a:t>
            </a:r>
            <a:r>
              <a:rPr lang="it-IT" altLang="it-IT" sz="2000">
                <a:solidFill>
                  <a:srgbClr val="000000"/>
                </a:solidFill>
                <a:latin typeface="Calibri" panose="020F0502020204030204" pitchFamily="34" charset="0"/>
                <a:ea typeface="ＭＳ Ｐゴシック" panose="020B0600070205080204" pitchFamily="34" charset="-128"/>
              </a:rPr>
              <a:t>il Consiglio Nazionale della FNOMCeO approva il nuovo Codice</a:t>
            </a:r>
          </a:p>
        </p:txBody>
      </p:sp>
      <p:sp>
        <p:nvSpPr>
          <p:cNvPr id="20483" name="Segnaposto numero diapositiva 1">
            <a:extLst>
              <a:ext uri="{FF2B5EF4-FFF2-40B4-BE49-F238E27FC236}">
                <a16:creationId xmlns:a16="http://schemas.microsoft.com/office/drawing/2014/main" id="{1DC1D6C8-CC86-EF47-89E3-175F1B07A82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D8BDEA94-6E03-C14E-B821-A0CC87A2A999}" type="slidenum">
              <a:rPr lang="it-IT" altLang="it-IT" sz="1400"/>
              <a:pPr>
                <a:spcBef>
                  <a:spcPct val="0"/>
                </a:spcBef>
                <a:buFontTx/>
                <a:buNone/>
              </a:pPr>
              <a:t>8</a:t>
            </a:fld>
            <a:endParaRPr lang="it-IT" altLang="it-IT" sz="1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1F78762C-03EC-8131-5BC3-FCEF40FC6DF4}"/>
              </a:ext>
            </a:extLst>
          </p:cNvPr>
          <p:cNvPicPr>
            <a:picLocks noChangeAspect="1"/>
          </p:cNvPicPr>
          <p:nvPr/>
        </p:nvPicPr>
        <p:blipFill>
          <a:blip r:embed="rId2"/>
          <a:stretch>
            <a:fillRect/>
          </a:stretch>
        </p:blipFill>
        <p:spPr>
          <a:xfrm>
            <a:off x="411838" y="1532300"/>
            <a:ext cx="2636190" cy="3793079"/>
          </a:xfrm>
          <a:prstGeom prst="rect">
            <a:avLst/>
          </a:prstGeom>
        </p:spPr>
      </p:pic>
      <p:sp>
        <p:nvSpPr>
          <p:cNvPr id="5" name="Freccia destra 4">
            <a:extLst>
              <a:ext uri="{FF2B5EF4-FFF2-40B4-BE49-F238E27FC236}">
                <a16:creationId xmlns:a16="http://schemas.microsoft.com/office/drawing/2014/main" id="{80290714-FD1F-1062-0A06-E59E1262B6D3}"/>
              </a:ext>
            </a:extLst>
          </p:cNvPr>
          <p:cNvSpPr/>
          <p:nvPr/>
        </p:nvSpPr>
        <p:spPr>
          <a:xfrm>
            <a:off x="3404969" y="3428839"/>
            <a:ext cx="1512168" cy="736610"/>
          </a:xfrm>
          <a:prstGeom prst="rightArrow">
            <a:avLst/>
          </a:prstGeom>
          <a:solidFill>
            <a:srgbClr val="0869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a:extLst>
              <a:ext uri="{FF2B5EF4-FFF2-40B4-BE49-F238E27FC236}">
                <a16:creationId xmlns:a16="http://schemas.microsoft.com/office/drawing/2014/main" id="{A2492F9F-5E06-8A32-4AC3-364037E5842C}"/>
              </a:ext>
            </a:extLst>
          </p:cNvPr>
          <p:cNvPicPr>
            <a:picLocks noChangeAspect="1"/>
          </p:cNvPicPr>
          <p:nvPr/>
        </p:nvPicPr>
        <p:blipFill>
          <a:blip r:embed="rId3"/>
          <a:stretch>
            <a:fillRect/>
          </a:stretch>
        </p:blipFill>
        <p:spPr>
          <a:xfrm>
            <a:off x="5163719" y="2247454"/>
            <a:ext cx="3665438" cy="2362770"/>
          </a:xfrm>
          <a:prstGeom prst="rect">
            <a:avLst/>
          </a:prstGeom>
        </p:spPr>
      </p:pic>
    </p:spTree>
    <p:extLst>
      <p:ext uri="{BB962C8B-B14F-4D97-AF65-F5344CB8AC3E}">
        <p14:creationId xmlns:p14="http://schemas.microsoft.com/office/powerpoint/2010/main" val="2806692609"/>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1092</Words>
  <Application>Microsoft Macintosh PowerPoint</Application>
  <PresentationFormat>Presentazione su schermo (4:3)</PresentationFormat>
  <Paragraphs>89</Paragraphs>
  <Slides>21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21</vt:i4>
      </vt:variant>
    </vt:vector>
  </HeadingPairs>
  <TitlesOfParts>
    <vt:vector size="26" baseType="lpstr">
      <vt:lpstr>ＭＳ Ｐゴシック</vt:lpstr>
      <vt:lpstr>Arial</vt:lpstr>
      <vt:lpstr>Calibri</vt:lpstr>
      <vt:lpstr>Times New Roman</vt:lpstr>
      <vt:lpstr>Struttura predefinita</vt:lpstr>
      <vt:lpstr>Le funzioni, i poteri, le attribuzioni dell'Ordine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1912-2006 Le tappe del Codice Deontologico</vt:lpstr>
      <vt:lpstr>Presentazione standard di PowerPoint</vt:lpstr>
      <vt:lpstr>I contenuti del Codice</vt:lpstr>
      <vt:lpstr>In Italia il Codice Deontologico non ha l'efficacia di norma giuridica di carattere generale, ma di norma propria dell'ordinamento professionale.  In proposito la Suprema Corte di Cassazione (Sezioni unite n. 3836 del 5 settembre 1989) ha affermato che il potere disciplinare attribuito all'Ordine è esercitabile non solo in via repressiva, attraverso l'irrogazione di sanzioni, ma anche in via preventiva, attraverso l' emanazione di norme deontologiche che, attenendo al piano della mera correttezza comportamentale, possono essere impugnate soltanto davanti alla CCEPS.</vt:lpstr>
      <vt:lpstr>Compito dell'Ordine è non solo l'elaborazione del Codice Deontologico, ma anche l'autonoma valutazione di ogni fatto che appaia disdicevole al decoro della professione. Mentre nel diritto penale il reato è soltanto quel comportamento espressamente previsto come tale dalla legge e la sanzione quella già indicata nel codice, la deontologia è una creazione continua e autonoma del corpo medico, nel secolare interscambio tra valori della professione, morali, sociali e principi etici.</vt:lpstr>
      <vt:lpstr>Presentazione standard di PowerPoint</vt:lpstr>
      <vt:lpstr>Tenere e pubblicare l'Albo professionale.</vt:lpstr>
      <vt:lpstr>Tutta l’organizzazione professionale si fonda sull’Albo. L’iscrizione, concessa solo ai possessori dei requisiti prescritti, è l’unico titolo che consente il legittimo esercizio della medicina e dell’odontoiatria.   Il diritto del singolo professionista a stipulare contratto di prestazione d’opera intellettuale per le professioni protette nasce con l’iscrizione all’Albo e cessa con la cancellazione.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funzioni, i poteri, le attribuzioni dell'Ordine</dc:title>
  <dc:creator>Utente Windows</dc:creator>
  <cp:lastModifiedBy>Stefano Falcinelli</cp:lastModifiedBy>
  <cp:revision>25</cp:revision>
  <cp:lastPrinted>2012-05-23T11:28:46Z</cp:lastPrinted>
  <dcterms:created xsi:type="dcterms:W3CDTF">2009-01-11T11:54:58Z</dcterms:created>
  <dcterms:modified xsi:type="dcterms:W3CDTF">2024-02-14T17:28:16Z</dcterms:modified>
</cp:coreProperties>
</file>