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1745" r:id="rId2"/>
    <p:sldId id="2145706370" r:id="rId3"/>
    <p:sldId id="2145706371" r:id="rId4"/>
    <p:sldId id="2145706288" r:id="rId5"/>
    <p:sldId id="661" r:id="rId6"/>
    <p:sldId id="1763" r:id="rId7"/>
    <p:sldId id="397" r:id="rId8"/>
    <p:sldId id="398" r:id="rId9"/>
    <p:sldId id="433" r:id="rId10"/>
    <p:sldId id="388" r:id="rId11"/>
    <p:sldId id="2247" r:id="rId12"/>
    <p:sldId id="1984" r:id="rId13"/>
    <p:sldId id="1985" r:id="rId14"/>
    <p:sldId id="258" r:id="rId15"/>
    <p:sldId id="256" r:id="rId16"/>
    <p:sldId id="2229" r:id="rId17"/>
    <p:sldId id="2147471943" r:id="rId18"/>
    <p:sldId id="2145706341" r:id="rId19"/>
    <p:sldId id="2145706342" r:id="rId20"/>
    <p:sldId id="2238" r:id="rId21"/>
    <p:sldId id="2239" r:id="rId22"/>
    <p:sldId id="2240" r:id="rId23"/>
    <p:sldId id="2241" r:id="rId24"/>
    <p:sldId id="2242" r:id="rId25"/>
    <p:sldId id="434" r:id="rId26"/>
    <p:sldId id="1996" r:id="rId27"/>
    <p:sldId id="2147471951" r:id="rId28"/>
    <p:sldId id="2147472013" r:id="rId29"/>
    <p:sldId id="4526" r:id="rId30"/>
    <p:sldId id="2147472012" r:id="rId31"/>
    <p:sldId id="4566" r:id="rId32"/>
    <p:sldId id="2145706279" r:id="rId33"/>
    <p:sldId id="2145706283" r:id="rId34"/>
    <p:sldId id="2147471941" r:id="rId35"/>
    <p:sldId id="1933" r:id="rId36"/>
    <p:sldId id="1934" r:id="rId37"/>
    <p:sldId id="1936" r:id="rId3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7300A7-83CB-504C-A039-033421D40636}" type="doc">
      <dgm:prSet loTypeId="urn:microsoft.com/office/officeart/2005/8/layout/cycle6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75BE05D9-B175-1F4B-BEEA-ABDC0FD5C686}">
      <dgm:prSet phldrT="[Testo]"/>
      <dgm:spPr>
        <a:solidFill>
          <a:srgbClr val="183D6D"/>
        </a:solidFill>
      </dgm:spPr>
      <dgm:t>
        <a:bodyPr/>
        <a:lstStyle/>
        <a:p>
          <a:r>
            <a:rPr lang="it-IT" dirty="0">
              <a:solidFill>
                <a:srgbClr val="183D6F"/>
              </a:solidFill>
            </a:rPr>
            <a:t>HJH</a:t>
          </a:r>
        </a:p>
      </dgm:t>
    </dgm:pt>
    <dgm:pt modelId="{18B4858D-E8F2-FF43-94BE-DCEE2E717EB5}" type="parTrans" cxnId="{C1B30EC6-9C74-A749-9A12-AF524F7D4BD5}">
      <dgm:prSet/>
      <dgm:spPr/>
      <dgm:t>
        <a:bodyPr/>
        <a:lstStyle/>
        <a:p>
          <a:endParaRPr lang="it-IT"/>
        </a:p>
      </dgm:t>
    </dgm:pt>
    <dgm:pt modelId="{246283D4-4AD3-FE4C-92D3-A23A771E1FDB}" type="sibTrans" cxnId="{C1B30EC6-9C74-A749-9A12-AF524F7D4BD5}">
      <dgm:prSet/>
      <dgm:spPr/>
      <dgm:t>
        <a:bodyPr/>
        <a:lstStyle/>
        <a:p>
          <a:endParaRPr lang="it-IT"/>
        </a:p>
      </dgm:t>
    </dgm:pt>
    <dgm:pt modelId="{E7E7C2D3-9CD8-5D4A-8D05-570625F76620}">
      <dgm:prSet phldrT="[Testo]"/>
      <dgm:spPr>
        <a:solidFill>
          <a:srgbClr val="F2BC64"/>
        </a:solidFill>
      </dgm:spPr>
      <dgm:t>
        <a:bodyPr/>
        <a:lstStyle/>
        <a:p>
          <a:r>
            <a:rPr lang="it-IT" dirty="0">
              <a:solidFill>
                <a:srgbClr val="F2BC64"/>
              </a:solidFill>
            </a:rPr>
            <a:t>JKJKJ</a:t>
          </a:r>
        </a:p>
      </dgm:t>
    </dgm:pt>
    <dgm:pt modelId="{73958E1B-AE10-E049-BFF6-4A643EC12330}" type="parTrans" cxnId="{EEDF69A5-0F95-5446-8DE8-A580D6581283}">
      <dgm:prSet/>
      <dgm:spPr/>
      <dgm:t>
        <a:bodyPr/>
        <a:lstStyle/>
        <a:p>
          <a:endParaRPr lang="it-IT"/>
        </a:p>
      </dgm:t>
    </dgm:pt>
    <dgm:pt modelId="{8F43F544-9E48-8343-8535-E9A17F5CDDE1}" type="sibTrans" cxnId="{EEDF69A5-0F95-5446-8DE8-A580D6581283}">
      <dgm:prSet/>
      <dgm:spPr/>
      <dgm:t>
        <a:bodyPr/>
        <a:lstStyle/>
        <a:p>
          <a:endParaRPr lang="it-IT"/>
        </a:p>
      </dgm:t>
    </dgm:pt>
    <dgm:pt modelId="{AF33FC61-0BEC-854C-817A-834A8DE9B804}">
      <dgm:prSet phldrT="[Testo]"/>
      <dgm:spPr>
        <a:solidFill>
          <a:srgbClr val="00A6DE"/>
        </a:solidFill>
      </dgm:spPr>
      <dgm:t>
        <a:bodyPr/>
        <a:lstStyle/>
        <a:p>
          <a:r>
            <a:rPr lang="it-IT" dirty="0" err="1">
              <a:solidFill>
                <a:srgbClr val="00A6DE"/>
              </a:solidFill>
            </a:rPr>
            <a:t>asasa</a:t>
          </a:r>
          <a:endParaRPr lang="it-IT" dirty="0">
            <a:solidFill>
              <a:srgbClr val="00A6DE"/>
            </a:solidFill>
          </a:endParaRPr>
        </a:p>
      </dgm:t>
    </dgm:pt>
    <dgm:pt modelId="{ABBC4B70-045F-3444-8923-53D6622FA2AF}" type="parTrans" cxnId="{2244A9E0-180F-9F4F-BCE9-59870D0562D4}">
      <dgm:prSet/>
      <dgm:spPr/>
      <dgm:t>
        <a:bodyPr/>
        <a:lstStyle/>
        <a:p>
          <a:endParaRPr lang="it-IT"/>
        </a:p>
      </dgm:t>
    </dgm:pt>
    <dgm:pt modelId="{7F0B0B9C-E5DA-8948-B5F6-36521E9CE5BD}" type="sibTrans" cxnId="{2244A9E0-180F-9F4F-BCE9-59870D0562D4}">
      <dgm:prSet/>
      <dgm:spPr/>
      <dgm:t>
        <a:bodyPr/>
        <a:lstStyle/>
        <a:p>
          <a:endParaRPr lang="it-IT"/>
        </a:p>
      </dgm:t>
    </dgm:pt>
    <dgm:pt modelId="{034775A5-F1E6-2C42-8F9F-88F99E15EA70}">
      <dgm:prSet phldrT="[Testo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it-IT" dirty="0" err="1">
              <a:solidFill>
                <a:srgbClr val="A9D18E"/>
              </a:solidFill>
            </a:rPr>
            <a:t>klk</a:t>
          </a:r>
          <a:endParaRPr lang="it-IT" dirty="0">
            <a:solidFill>
              <a:srgbClr val="A9D18E"/>
            </a:solidFill>
          </a:endParaRPr>
        </a:p>
      </dgm:t>
    </dgm:pt>
    <dgm:pt modelId="{192F2011-8AFC-CF47-8D82-E091FBD417E0}" type="parTrans" cxnId="{F2A78B05-7B37-6B4D-B98D-F47161607F1F}">
      <dgm:prSet/>
      <dgm:spPr/>
      <dgm:t>
        <a:bodyPr/>
        <a:lstStyle/>
        <a:p>
          <a:endParaRPr lang="it-IT"/>
        </a:p>
      </dgm:t>
    </dgm:pt>
    <dgm:pt modelId="{1E5BCD0E-82AF-AD45-8FDD-F1E25C9F401E}" type="sibTrans" cxnId="{F2A78B05-7B37-6B4D-B98D-F47161607F1F}">
      <dgm:prSet/>
      <dgm:spPr/>
      <dgm:t>
        <a:bodyPr/>
        <a:lstStyle/>
        <a:p>
          <a:endParaRPr lang="it-IT"/>
        </a:p>
      </dgm:t>
    </dgm:pt>
    <dgm:pt modelId="{908C15D3-3249-A741-8C2D-A732FADC8C6C}">
      <dgm:prSet phldrT="[Testo]"/>
      <dgm:spPr>
        <a:solidFill>
          <a:srgbClr val="A7DEE6"/>
        </a:solidFill>
      </dgm:spPr>
      <dgm:t>
        <a:bodyPr/>
        <a:lstStyle/>
        <a:p>
          <a:r>
            <a:rPr lang="it-IT" dirty="0" err="1">
              <a:solidFill>
                <a:srgbClr val="A7DEE6"/>
              </a:solidFill>
            </a:rPr>
            <a:t>askdjJJ</a:t>
          </a:r>
          <a:endParaRPr lang="it-IT" dirty="0">
            <a:solidFill>
              <a:srgbClr val="A7DEE6"/>
            </a:solidFill>
          </a:endParaRPr>
        </a:p>
      </dgm:t>
    </dgm:pt>
    <dgm:pt modelId="{5723955A-3892-BC4B-B1DC-B845A390CBA8}" type="parTrans" cxnId="{C4C7CA95-DC37-DF46-9A8F-F74490AAD673}">
      <dgm:prSet/>
      <dgm:spPr/>
      <dgm:t>
        <a:bodyPr/>
        <a:lstStyle/>
        <a:p>
          <a:endParaRPr lang="it-IT"/>
        </a:p>
      </dgm:t>
    </dgm:pt>
    <dgm:pt modelId="{A07B9ED1-676A-354B-BA65-6EDE617815A0}" type="sibTrans" cxnId="{C4C7CA95-DC37-DF46-9A8F-F74490AAD673}">
      <dgm:prSet/>
      <dgm:spPr/>
      <dgm:t>
        <a:bodyPr/>
        <a:lstStyle/>
        <a:p>
          <a:endParaRPr lang="it-IT"/>
        </a:p>
      </dgm:t>
    </dgm:pt>
    <dgm:pt modelId="{16D7E449-05B0-AD40-BA82-692EF5897D08}" type="pres">
      <dgm:prSet presAssocID="{4E7300A7-83CB-504C-A039-033421D40636}" presName="cycle" presStyleCnt="0">
        <dgm:presLayoutVars>
          <dgm:dir/>
          <dgm:resizeHandles val="exact"/>
        </dgm:presLayoutVars>
      </dgm:prSet>
      <dgm:spPr/>
    </dgm:pt>
    <dgm:pt modelId="{6D7EF575-DB07-3842-8D04-731EB0B31C6F}" type="pres">
      <dgm:prSet presAssocID="{75BE05D9-B175-1F4B-BEEA-ABDC0FD5C686}" presName="node" presStyleLbl="node1" presStyleIdx="0" presStyleCnt="5">
        <dgm:presLayoutVars>
          <dgm:bulletEnabled val="1"/>
        </dgm:presLayoutVars>
      </dgm:prSet>
      <dgm:spPr/>
    </dgm:pt>
    <dgm:pt modelId="{D3F4E0EA-D4FA-6644-AB79-855AD8B0D772}" type="pres">
      <dgm:prSet presAssocID="{75BE05D9-B175-1F4B-BEEA-ABDC0FD5C686}" presName="spNode" presStyleCnt="0"/>
      <dgm:spPr/>
    </dgm:pt>
    <dgm:pt modelId="{B5ED6CAD-4963-4946-AE15-0E07A8E66618}" type="pres">
      <dgm:prSet presAssocID="{246283D4-4AD3-FE4C-92D3-A23A771E1FDB}" presName="sibTrans" presStyleLbl="sibTrans1D1" presStyleIdx="0" presStyleCnt="5"/>
      <dgm:spPr/>
    </dgm:pt>
    <dgm:pt modelId="{40F8AEFA-27B0-9E4A-9CF5-049C0979D241}" type="pres">
      <dgm:prSet presAssocID="{E7E7C2D3-9CD8-5D4A-8D05-570625F76620}" presName="node" presStyleLbl="node1" presStyleIdx="1" presStyleCnt="5">
        <dgm:presLayoutVars>
          <dgm:bulletEnabled val="1"/>
        </dgm:presLayoutVars>
      </dgm:prSet>
      <dgm:spPr/>
    </dgm:pt>
    <dgm:pt modelId="{AC4E7382-FD52-A744-8016-70C72C3CF881}" type="pres">
      <dgm:prSet presAssocID="{E7E7C2D3-9CD8-5D4A-8D05-570625F76620}" presName="spNode" presStyleCnt="0"/>
      <dgm:spPr/>
    </dgm:pt>
    <dgm:pt modelId="{5BBEBDAB-284C-C942-9721-E70CF7537BA1}" type="pres">
      <dgm:prSet presAssocID="{8F43F544-9E48-8343-8535-E9A17F5CDDE1}" presName="sibTrans" presStyleLbl="sibTrans1D1" presStyleIdx="1" presStyleCnt="5"/>
      <dgm:spPr/>
    </dgm:pt>
    <dgm:pt modelId="{310CED99-8343-D040-9FE4-972C2425709F}" type="pres">
      <dgm:prSet presAssocID="{AF33FC61-0BEC-854C-817A-834A8DE9B804}" presName="node" presStyleLbl="node1" presStyleIdx="2" presStyleCnt="5">
        <dgm:presLayoutVars>
          <dgm:bulletEnabled val="1"/>
        </dgm:presLayoutVars>
      </dgm:prSet>
      <dgm:spPr/>
    </dgm:pt>
    <dgm:pt modelId="{907FA989-B832-F149-97C6-8E745BC10382}" type="pres">
      <dgm:prSet presAssocID="{AF33FC61-0BEC-854C-817A-834A8DE9B804}" presName="spNode" presStyleCnt="0"/>
      <dgm:spPr/>
    </dgm:pt>
    <dgm:pt modelId="{A6C6F0F6-4C6C-5B46-870C-FFC41C324500}" type="pres">
      <dgm:prSet presAssocID="{7F0B0B9C-E5DA-8948-B5F6-36521E9CE5BD}" presName="sibTrans" presStyleLbl="sibTrans1D1" presStyleIdx="2" presStyleCnt="5"/>
      <dgm:spPr/>
    </dgm:pt>
    <dgm:pt modelId="{71A05E98-4FDA-4A42-83F6-BAA09EDA2471}" type="pres">
      <dgm:prSet presAssocID="{034775A5-F1E6-2C42-8F9F-88F99E15EA70}" presName="node" presStyleLbl="node1" presStyleIdx="3" presStyleCnt="5">
        <dgm:presLayoutVars>
          <dgm:bulletEnabled val="1"/>
        </dgm:presLayoutVars>
      </dgm:prSet>
      <dgm:spPr/>
    </dgm:pt>
    <dgm:pt modelId="{F287E988-BC24-A844-9C31-E0CA5F87517E}" type="pres">
      <dgm:prSet presAssocID="{034775A5-F1E6-2C42-8F9F-88F99E15EA70}" presName="spNode" presStyleCnt="0"/>
      <dgm:spPr/>
    </dgm:pt>
    <dgm:pt modelId="{2B544E76-A8FC-0046-8534-FA25EB3A51D4}" type="pres">
      <dgm:prSet presAssocID="{1E5BCD0E-82AF-AD45-8FDD-F1E25C9F401E}" presName="sibTrans" presStyleLbl="sibTrans1D1" presStyleIdx="3" presStyleCnt="5"/>
      <dgm:spPr/>
    </dgm:pt>
    <dgm:pt modelId="{C5C39F0F-1734-EB42-8F7B-398F1A039D4A}" type="pres">
      <dgm:prSet presAssocID="{908C15D3-3249-A741-8C2D-A732FADC8C6C}" presName="node" presStyleLbl="node1" presStyleIdx="4" presStyleCnt="5">
        <dgm:presLayoutVars>
          <dgm:bulletEnabled val="1"/>
        </dgm:presLayoutVars>
      </dgm:prSet>
      <dgm:spPr/>
    </dgm:pt>
    <dgm:pt modelId="{E48B02BC-C927-9E43-BDB3-AC8821723D08}" type="pres">
      <dgm:prSet presAssocID="{908C15D3-3249-A741-8C2D-A732FADC8C6C}" presName="spNode" presStyleCnt="0"/>
      <dgm:spPr/>
    </dgm:pt>
    <dgm:pt modelId="{C827ACCF-E109-104F-88A4-0E0E77C0947F}" type="pres">
      <dgm:prSet presAssocID="{A07B9ED1-676A-354B-BA65-6EDE617815A0}" presName="sibTrans" presStyleLbl="sibTrans1D1" presStyleIdx="4" presStyleCnt="5"/>
      <dgm:spPr/>
    </dgm:pt>
  </dgm:ptLst>
  <dgm:cxnLst>
    <dgm:cxn modelId="{F2A78B05-7B37-6B4D-B98D-F47161607F1F}" srcId="{4E7300A7-83CB-504C-A039-033421D40636}" destId="{034775A5-F1E6-2C42-8F9F-88F99E15EA70}" srcOrd="3" destOrd="0" parTransId="{192F2011-8AFC-CF47-8D82-E091FBD417E0}" sibTransId="{1E5BCD0E-82AF-AD45-8FDD-F1E25C9F401E}"/>
    <dgm:cxn modelId="{9649434D-B70B-5649-A53A-C3CF1FE30934}" type="presOf" srcId="{034775A5-F1E6-2C42-8F9F-88F99E15EA70}" destId="{71A05E98-4FDA-4A42-83F6-BAA09EDA2471}" srcOrd="0" destOrd="0" presId="urn:microsoft.com/office/officeart/2005/8/layout/cycle6"/>
    <dgm:cxn modelId="{3597C277-B98E-354E-B383-4ABF8474D940}" type="presOf" srcId="{E7E7C2D3-9CD8-5D4A-8D05-570625F76620}" destId="{40F8AEFA-27B0-9E4A-9CF5-049C0979D241}" srcOrd="0" destOrd="0" presId="urn:microsoft.com/office/officeart/2005/8/layout/cycle6"/>
    <dgm:cxn modelId="{DA5B6979-95DC-D64E-B2CA-057D70B27653}" type="presOf" srcId="{1E5BCD0E-82AF-AD45-8FDD-F1E25C9F401E}" destId="{2B544E76-A8FC-0046-8534-FA25EB3A51D4}" srcOrd="0" destOrd="0" presId="urn:microsoft.com/office/officeart/2005/8/layout/cycle6"/>
    <dgm:cxn modelId="{AC635A84-0D57-9E44-94B0-EBA49503EED0}" type="presOf" srcId="{908C15D3-3249-A741-8C2D-A732FADC8C6C}" destId="{C5C39F0F-1734-EB42-8F7B-398F1A039D4A}" srcOrd="0" destOrd="0" presId="urn:microsoft.com/office/officeart/2005/8/layout/cycle6"/>
    <dgm:cxn modelId="{C4C7CA95-DC37-DF46-9A8F-F74490AAD673}" srcId="{4E7300A7-83CB-504C-A039-033421D40636}" destId="{908C15D3-3249-A741-8C2D-A732FADC8C6C}" srcOrd="4" destOrd="0" parTransId="{5723955A-3892-BC4B-B1DC-B845A390CBA8}" sibTransId="{A07B9ED1-676A-354B-BA65-6EDE617815A0}"/>
    <dgm:cxn modelId="{6FD1D2A2-5DA8-D84F-A332-AFF4447C39F7}" type="presOf" srcId="{8F43F544-9E48-8343-8535-E9A17F5CDDE1}" destId="{5BBEBDAB-284C-C942-9721-E70CF7537BA1}" srcOrd="0" destOrd="0" presId="urn:microsoft.com/office/officeart/2005/8/layout/cycle6"/>
    <dgm:cxn modelId="{EEDF69A5-0F95-5446-8DE8-A580D6581283}" srcId="{4E7300A7-83CB-504C-A039-033421D40636}" destId="{E7E7C2D3-9CD8-5D4A-8D05-570625F76620}" srcOrd="1" destOrd="0" parTransId="{73958E1B-AE10-E049-BFF6-4A643EC12330}" sibTransId="{8F43F544-9E48-8343-8535-E9A17F5CDDE1}"/>
    <dgm:cxn modelId="{247EB6AC-2714-DC4B-8F90-3697F2EFCF51}" type="presOf" srcId="{246283D4-4AD3-FE4C-92D3-A23A771E1FDB}" destId="{B5ED6CAD-4963-4946-AE15-0E07A8E66618}" srcOrd="0" destOrd="0" presId="urn:microsoft.com/office/officeart/2005/8/layout/cycle6"/>
    <dgm:cxn modelId="{939E9EBA-9E6E-F74D-A4EF-E8B91C593F8E}" type="presOf" srcId="{75BE05D9-B175-1F4B-BEEA-ABDC0FD5C686}" destId="{6D7EF575-DB07-3842-8D04-731EB0B31C6F}" srcOrd="0" destOrd="0" presId="urn:microsoft.com/office/officeart/2005/8/layout/cycle6"/>
    <dgm:cxn modelId="{C37051BD-F5D8-3948-A109-849B2CD73FF4}" type="presOf" srcId="{A07B9ED1-676A-354B-BA65-6EDE617815A0}" destId="{C827ACCF-E109-104F-88A4-0E0E77C0947F}" srcOrd="0" destOrd="0" presId="urn:microsoft.com/office/officeart/2005/8/layout/cycle6"/>
    <dgm:cxn modelId="{C1B30EC6-9C74-A749-9A12-AF524F7D4BD5}" srcId="{4E7300A7-83CB-504C-A039-033421D40636}" destId="{75BE05D9-B175-1F4B-BEEA-ABDC0FD5C686}" srcOrd="0" destOrd="0" parTransId="{18B4858D-E8F2-FF43-94BE-DCEE2E717EB5}" sibTransId="{246283D4-4AD3-FE4C-92D3-A23A771E1FDB}"/>
    <dgm:cxn modelId="{B6D116DE-F333-9B4F-98D9-7A964EB58914}" type="presOf" srcId="{AF33FC61-0BEC-854C-817A-834A8DE9B804}" destId="{310CED99-8343-D040-9FE4-972C2425709F}" srcOrd="0" destOrd="0" presId="urn:microsoft.com/office/officeart/2005/8/layout/cycle6"/>
    <dgm:cxn modelId="{2244A9E0-180F-9F4F-BCE9-59870D0562D4}" srcId="{4E7300A7-83CB-504C-A039-033421D40636}" destId="{AF33FC61-0BEC-854C-817A-834A8DE9B804}" srcOrd="2" destOrd="0" parTransId="{ABBC4B70-045F-3444-8923-53D6622FA2AF}" sibTransId="{7F0B0B9C-E5DA-8948-B5F6-36521E9CE5BD}"/>
    <dgm:cxn modelId="{E9666CEF-F199-E746-9D83-BB62765E327F}" type="presOf" srcId="{4E7300A7-83CB-504C-A039-033421D40636}" destId="{16D7E449-05B0-AD40-BA82-692EF5897D08}" srcOrd="0" destOrd="0" presId="urn:microsoft.com/office/officeart/2005/8/layout/cycle6"/>
    <dgm:cxn modelId="{98DD3EF7-503A-C04D-81A1-93475F5C8068}" type="presOf" srcId="{7F0B0B9C-E5DA-8948-B5F6-36521E9CE5BD}" destId="{A6C6F0F6-4C6C-5B46-870C-FFC41C324500}" srcOrd="0" destOrd="0" presId="urn:microsoft.com/office/officeart/2005/8/layout/cycle6"/>
    <dgm:cxn modelId="{B5E8E77F-EDA5-2849-9075-4EC99E626C91}" type="presParOf" srcId="{16D7E449-05B0-AD40-BA82-692EF5897D08}" destId="{6D7EF575-DB07-3842-8D04-731EB0B31C6F}" srcOrd="0" destOrd="0" presId="urn:microsoft.com/office/officeart/2005/8/layout/cycle6"/>
    <dgm:cxn modelId="{2391C842-83F6-0646-8A57-9CCD9FFF02FD}" type="presParOf" srcId="{16D7E449-05B0-AD40-BA82-692EF5897D08}" destId="{D3F4E0EA-D4FA-6644-AB79-855AD8B0D772}" srcOrd="1" destOrd="0" presId="urn:microsoft.com/office/officeart/2005/8/layout/cycle6"/>
    <dgm:cxn modelId="{820FC7A7-43D3-994B-9A36-79EC7ED156E7}" type="presParOf" srcId="{16D7E449-05B0-AD40-BA82-692EF5897D08}" destId="{B5ED6CAD-4963-4946-AE15-0E07A8E66618}" srcOrd="2" destOrd="0" presId="urn:microsoft.com/office/officeart/2005/8/layout/cycle6"/>
    <dgm:cxn modelId="{EFFED022-46AC-EC40-972D-574FCA34948B}" type="presParOf" srcId="{16D7E449-05B0-AD40-BA82-692EF5897D08}" destId="{40F8AEFA-27B0-9E4A-9CF5-049C0979D241}" srcOrd="3" destOrd="0" presId="urn:microsoft.com/office/officeart/2005/8/layout/cycle6"/>
    <dgm:cxn modelId="{9C5A4028-9656-3843-9DFD-ED679ED23FE1}" type="presParOf" srcId="{16D7E449-05B0-AD40-BA82-692EF5897D08}" destId="{AC4E7382-FD52-A744-8016-70C72C3CF881}" srcOrd="4" destOrd="0" presId="urn:microsoft.com/office/officeart/2005/8/layout/cycle6"/>
    <dgm:cxn modelId="{10D2FE7D-4FF8-F14C-8D05-310AFD656F45}" type="presParOf" srcId="{16D7E449-05B0-AD40-BA82-692EF5897D08}" destId="{5BBEBDAB-284C-C942-9721-E70CF7537BA1}" srcOrd="5" destOrd="0" presId="urn:microsoft.com/office/officeart/2005/8/layout/cycle6"/>
    <dgm:cxn modelId="{60ED8FC6-16B3-F04A-BCC6-78885670F45E}" type="presParOf" srcId="{16D7E449-05B0-AD40-BA82-692EF5897D08}" destId="{310CED99-8343-D040-9FE4-972C2425709F}" srcOrd="6" destOrd="0" presId="urn:microsoft.com/office/officeart/2005/8/layout/cycle6"/>
    <dgm:cxn modelId="{4FD701CB-A23E-5144-8690-EC565958FF30}" type="presParOf" srcId="{16D7E449-05B0-AD40-BA82-692EF5897D08}" destId="{907FA989-B832-F149-97C6-8E745BC10382}" srcOrd="7" destOrd="0" presId="urn:microsoft.com/office/officeart/2005/8/layout/cycle6"/>
    <dgm:cxn modelId="{4D3EB358-7965-8D4E-8C4E-15EA6102CBFF}" type="presParOf" srcId="{16D7E449-05B0-AD40-BA82-692EF5897D08}" destId="{A6C6F0F6-4C6C-5B46-870C-FFC41C324500}" srcOrd="8" destOrd="0" presId="urn:microsoft.com/office/officeart/2005/8/layout/cycle6"/>
    <dgm:cxn modelId="{44F0A7B6-1F7C-B549-8F71-1912D8DA6179}" type="presParOf" srcId="{16D7E449-05B0-AD40-BA82-692EF5897D08}" destId="{71A05E98-4FDA-4A42-83F6-BAA09EDA2471}" srcOrd="9" destOrd="0" presId="urn:microsoft.com/office/officeart/2005/8/layout/cycle6"/>
    <dgm:cxn modelId="{9B91D7DA-6DDA-5347-AA0C-9B30AABC773B}" type="presParOf" srcId="{16D7E449-05B0-AD40-BA82-692EF5897D08}" destId="{F287E988-BC24-A844-9C31-E0CA5F87517E}" srcOrd="10" destOrd="0" presId="urn:microsoft.com/office/officeart/2005/8/layout/cycle6"/>
    <dgm:cxn modelId="{B81F31D2-CA8A-B64A-B633-CE578C769249}" type="presParOf" srcId="{16D7E449-05B0-AD40-BA82-692EF5897D08}" destId="{2B544E76-A8FC-0046-8534-FA25EB3A51D4}" srcOrd="11" destOrd="0" presId="urn:microsoft.com/office/officeart/2005/8/layout/cycle6"/>
    <dgm:cxn modelId="{86170B06-1521-A24A-83FE-DBA2A99DFC4D}" type="presParOf" srcId="{16D7E449-05B0-AD40-BA82-692EF5897D08}" destId="{C5C39F0F-1734-EB42-8F7B-398F1A039D4A}" srcOrd="12" destOrd="0" presId="urn:microsoft.com/office/officeart/2005/8/layout/cycle6"/>
    <dgm:cxn modelId="{CB58C96C-B5AA-454F-B574-D8CE6B9A9C4F}" type="presParOf" srcId="{16D7E449-05B0-AD40-BA82-692EF5897D08}" destId="{E48B02BC-C927-9E43-BDB3-AC8821723D08}" srcOrd="13" destOrd="0" presId="urn:microsoft.com/office/officeart/2005/8/layout/cycle6"/>
    <dgm:cxn modelId="{45476298-43BF-854E-9621-084F02976774}" type="presParOf" srcId="{16D7E449-05B0-AD40-BA82-692EF5897D08}" destId="{C827ACCF-E109-104F-88A4-0E0E77C0947F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97D8C2-2F7B-49C9-8AF8-05247F7A11E9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A48FAB46-8F59-4286-BC8F-84D87667123D}">
      <dgm:prSet phldrT="[Text]" custT="1"/>
      <dgm:spPr/>
      <dgm:t>
        <a:bodyPr/>
        <a:lstStyle/>
        <a:p>
          <a:r>
            <a:rPr lang="it-IT" sz="1200" b="0" dirty="0">
              <a:solidFill>
                <a:schemeClr val="bg1"/>
              </a:solidFill>
              <a:latin typeface="+mn-lt"/>
              <a:ea typeface="Times New Roman" panose="02020603050405020304" pitchFamily="18" charset="0"/>
              <a:cs typeface="Poppins" panose="00000500000000000000" pitchFamily="2" charset="0"/>
            </a:rPr>
            <a:t>1 – il Team di medici individua, in linea con la programmazione nazionale e aziendale, l’immobile da destinare a </a:t>
          </a:r>
          <a:r>
            <a:rPr lang="it-IT" sz="1200" b="0" dirty="0">
              <a:latin typeface="+mn-lt"/>
            </a:rPr>
            <a:t>CdC Spoke</a:t>
          </a:r>
          <a:endParaRPr lang="it-IT" sz="1200" b="0" dirty="0">
            <a:solidFill>
              <a:schemeClr val="bg1"/>
            </a:solidFill>
            <a:latin typeface="+mn-lt"/>
          </a:endParaRPr>
        </a:p>
      </dgm:t>
    </dgm:pt>
    <dgm:pt modelId="{62229048-9FE4-498F-9CFD-84E052A33848}" type="parTrans" cxnId="{A788C0B2-8EC2-4CA5-BCAD-3962D03349CE}">
      <dgm:prSet/>
      <dgm:spPr/>
      <dgm:t>
        <a:bodyPr/>
        <a:lstStyle/>
        <a:p>
          <a:endParaRPr lang="it-IT" sz="1200"/>
        </a:p>
      </dgm:t>
    </dgm:pt>
    <dgm:pt modelId="{4EEC16C2-4494-49B7-AC56-99097ABB33BB}" type="sibTrans" cxnId="{A788C0B2-8EC2-4CA5-BCAD-3962D03349CE}">
      <dgm:prSet/>
      <dgm:spPr/>
      <dgm:t>
        <a:bodyPr/>
        <a:lstStyle/>
        <a:p>
          <a:endParaRPr lang="it-IT" sz="1200"/>
        </a:p>
      </dgm:t>
    </dgm:pt>
    <dgm:pt modelId="{EA48793E-E872-4C59-80CB-9A529757A887}">
      <dgm:prSet phldrT="[Text]" custT="1"/>
      <dgm:spPr/>
      <dgm:t>
        <a:bodyPr/>
        <a:lstStyle/>
        <a:p>
          <a:r>
            <a:rPr lang="it-IT" sz="1200" b="0" dirty="0">
              <a:solidFill>
                <a:schemeClr val="bg1"/>
              </a:solidFill>
              <a:latin typeface="+mn-lt"/>
              <a:ea typeface="Times New Roman" panose="02020603050405020304" pitchFamily="18" charset="0"/>
              <a:cs typeface="Poppins" panose="00000500000000000000" pitchFamily="2" charset="0"/>
            </a:rPr>
            <a:t>2 – il fondo acquista l’immobile individuato</a:t>
          </a:r>
          <a:endParaRPr lang="it-IT" sz="1200" b="0" dirty="0">
            <a:solidFill>
              <a:schemeClr val="bg1"/>
            </a:solidFill>
            <a:latin typeface="+mn-lt"/>
          </a:endParaRPr>
        </a:p>
      </dgm:t>
    </dgm:pt>
    <dgm:pt modelId="{C3B8D1D1-BBA6-402F-A05D-72DAB106FFF5}" type="parTrans" cxnId="{F1A68181-1933-462E-9060-01BFE75E2C92}">
      <dgm:prSet/>
      <dgm:spPr/>
      <dgm:t>
        <a:bodyPr/>
        <a:lstStyle/>
        <a:p>
          <a:endParaRPr lang="it-IT" sz="1200"/>
        </a:p>
      </dgm:t>
    </dgm:pt>
    <dgm:pt modelId="{6C08060F-CC25-475F-ABC3-116F14B2E00A}" type="sibTrans" cxnId="{F1A68181-1933-462E-9060-01BFE75E2C92}">
      <dgm:prSet/>
      <dgm:spPr/>
      <dgm:t>
        <a:bodyPr/>
        <a:lstStyle/>
        <a:p>
          <a:endParaRPr lang="it-IT" sz="1200"/>
        </a:p>
      </dgm:t>
    </dgm:pt>
    <dgm:pt modelId="{05EF5F7A-87D8-44B0-896D-E642DD63BEDE}">
      <dgm:prSet phldrT="[Text]" custT="1"/>
      <dgm:spPr/>
      <dgm:t>
        <a:bodyPr/>
        <a:lstStyle/>
        <a:p>
          <a:r>
            <a:rPr lang="it-IT" sz="1200" b="0" dirty="0">
              <a:solidFill>
                <a:schemeClr val="bg1"/>
              </a:solidFill>
              <a:latin typeface="+mn-lt"/>
              <a:ea typeface="Times New Roman" panose="02020603050405020304" pitchFamily="18" charset="0"/>
              <a:cs typeface="Poppins" panose="00000500000000000000" pitchFamily="2" charset="0"/>
            </a:rPr>
            <a:t>3 – il fondo ristruttura e attrezza la </a:t>
          </a:r>
          <a:r>
            <a:rPr lang="it-IT" sz="1200" b="0" dirty="0">
              <a:latin typeface="+mn-lt"/>
            </a:rPr>
            <a:t>CdC Spoke</a:t>
          </a:r>
          <a:endParaRPr lang="it-IT" sz="1200" b="0" dirty="0">
            <a:solidFill>
              <a:schemeClr val="bg1"/>
            </a:solidFill>
            <a:latin typeface="+mn-lt"/>
          </a:endParaRPr>
        </a:p>
      </dgm:t>
    </dgm:pt>
    <dgm:pt modelId="{46F8CF8E-D4A3-42CB-8915-34E26E836EEB}" type="parTrans" cxnId="{D8EA7C27-1B68-456E-99C9-BABBE6B82CC6}">
      <dgm:prSet/>
      <dgm:spPr/>
      <dgm:t>
        <a:bodyPr/>
        <a:lstStyle/>
        <a:p>
          <a:endParaRPr lang="it-IT" sz="1200"/>
        </a:p>
      </dgm:t>
    </dgm:pt>
    <dgm:pt modelId="{0EA74728-A10C-4127-8212-7624FE74CB26}" type="sibTrans" cxnId="{D8EA7C27-1B68-456E-99C9-BABBE6B82CC6}">
      <dgm:prSet/>
      <dgm:spPr/>
      <dgm:t>
        <a:bodyPr/>
        <a:lstStyle/>
        <a:p>
          <a:endParaRPr lang="it-IT" sz="1200"/>
        </a:p>
      </dgm:t>
    </dgm:pt>
    <dgm:pt modelId="{2A007E93-2EE4-48F9-9825-F1FB3C7937A1}">
      <dgm:prSet phldrT="[Text]" custT="1"/>
      <dgm:spPr/>
      <dgm:t>
        <a:bodyPr/>
        <a:lstStyle/>
        <a:p>
          <a:r>
            <a:rPr lang="it-IT" sz="1200" b="0" dirty="0">
              <a:solidFill>
                <a:schemeClr val="bg1"/>
              </a:solidFill>
              <a:latin typeface="+mn-lt"/>
            </a:rPr>
            <a:t>4 – il fondo </a:t>
          </a:r>
          <a:r>
            <a:rPr lang="it-IT" sz="1200" b="0" dirty="0">
              <a:solidFill>
                <a:schemeClr val="bg1"/>
              </a:solidFill>
              <a:latin typeface="+mn-lt"/>
              <a:ea typeface="Times New Roman" panose="02020603050405020304" pitchFamily="18" charset="0"/>
              <a:cs typeface="Poppins" panose="00000500000000000000" pitchFamily="2" charset="0"/>
            </a:rPr>
            <a:t>concede in locazione la CdC Spoke al Team di medici</a:t>
          </a:r>
          <a:endParaRPr lang="it-IT" sz="1200" b="0" dirty="0">
            <a:solidFill>
              <a:schemeClr val="bg1"/>
            </a:solidFill>
            <a:latin typeface="+mn-lt"/>
          </a:endParaRPr>
        </a:p>
      </dgm:t>
    </dgm:pt>
    <dgm:pt modelId="{97CADD69-4DDB-473C-B98F-00B5D6B72CDD}" type="parTrans" cxnId="{A3BA8A4E-004B-4501-975D-D73CF1F8B2F3}">
      <dgm:prSet/>
      <dgm:spPr/>
      <dgm:t>
        <a:bodyPr/>
        <a:lstStyle/>
        <a:p>
          <a:endParaRPr lang="it-IT" sz="1200"/>
        </a:p>
      </dgm:t>
    </dgm:pt>
    <dgm:pt modelId="{636CA221-2AF3-4CBB-A0EB-97792BF2AC65}" type="sibTrans" cxnId="{A3BA8A4E-004B-4501-975D-D73CF1F8B2F3}">
      <dgm:prSet/>
      <dgm:spPr/>
      <dgm:t>
        <a:bodyPr/>
        <a:lstStyle/>
        <a:p>
          <a:endParaRPr lang="it-IT" sz="1200"/>
        </a:p>
      </dgm:t>
    </dgm:pt>
    <dgm:pt modelId="{5964A2FB-027A-4B4B-8088-08DE4A0B8888}" type="pres">
      <dgm:prSet presAssocID="{0497D8C2-2F7B-49C9-8AF8-05247F7A11E9}" presName="Name0" presStyleCnt="0">
        <dgm:presLayoutVars>
          <dgm:dir/>
          <dgm:resizeHandles val="exact"/>
        </dgm:presLayoutVars>
      </dgm:prSet>
      <dgm:spPr/>
    </dgm:pt>
    <dgm:pt modelId="{1BE148B7-FBB8-4238-B67B-A86C0AAF5408}" type="pres">
      <dgm:prSet presAssocID="{0497D8C2-2F7B-49C9-8AF8-05247F7A11E9}" presName="cycle" presStyleCnt="0"/>
      <dgm:spPr/>
    </dgm:pt>
    <dgm:pt modelId="{92E260D3-2F39-4EB4-AD38-A1EDD4D653FE}" type="pres">
      <dgm:prSet presAssocID="{A48FAB46-8F59-4286-BC8F-84D87667123D}" presName="nodeFirstNode" presStyleLbl="node1" presStyleIdx="0" presStyleCnt="4" custScaleX="84040" custScaleY="75642">
        <dgm:presLayoutVars>
          <dgm:bulletEnabled val="1"/>
        </dgm:presLayoutVars>
      </dgm:prSet>
      <dgm:spPr/>
    </dgm:pt>
    <dgm:pt modelId="{A6214555-7359-48CC-8AD6-6A6AA701E59E}" type="pres">
      <dgm:prSet presAssocID="{4EEC16C2-4494-49B7-AC56-99097ABB33BB}" presName="sibTransFirstNode" presStyleLbl="bgShp" presStyleIdx="0" presStyleCnt="1"/>
      <dgm:spPr/>
    </dgm:pt>
    <dgm:pt modelId="{82DECE38-083D-409B-ADC1-FA8F671C4DE1}" type="pres">
      <dgm:prSet presAssocID="{EA48793E-E872-4C59-80CB-9A529757A887}" presName="nodeFollowingNodes" presStyleLbl="node1" presStyleIdx="1" presStyleCnt="4" custScaleX="47361" custScaleY="75642">
        <dgm:presLayoutVars>
          <dgm:bulletEnabled val="1"/>
        </dgm:presLayoutVars>
      </dgm:prSet>
      <dgm:spPr/>
    </dgm:pt>
    <dgm:pt modelId="{83AF89F1-FC0D-4274-B704-5C0F9C1F869D}" type="pres">
      <dgm:prSet presAssocID="{05EF5F7A-87D8-44B0-896D-E642DD63BEDE}" presName="nodeFollowingNodes" presStyleLbl="node1" presStyleIdx="2" presStyleCnt="4" custScaleX="84040" custScaleY="75642">
        <dgm:presLayoutVars>
          <dgm:bulletEnabled val="1"/>
        </dgm:presLayoutVars>
      </dgm:prSet>
      <dgm:spPr/>
    </dgm:pt>
    <dgm:pt modelId="{D9B9CC1D-BDE6-4A35-89B9-C73E4F14EAB7}" type="pres">
      <dgm:prSet presAssocID="{2A007E93-2EE4-48F9-9825-F1FB3C7937A1}" presName="nodeFollowingNodes" presStyleLbl="node1" presStyleIdx="3" presStyleCnt="4" custScaleX="50082" custScaleY="75642">
        <dgm:presLayoutVars>
          <dgm:bulletEnabled val="1"/>
        </dgm:presLayoutVars>
      </dgm:prSet>
      <dgm:spPr/>
    </dgm:pt>
  </dgm:ptLst>
  <dgm:cxnLst>
    <dgm:cxn modelId="{829C5502-53DB-4190-A6C3-81C1A46D2B66}" type="presOf" srcId="{2A007E93-2EE4-48F9-9825-F1FB3C7937A1}" destId="{D9B9CC1D-BDE6-4A35-89B9-C73E4F14EAB7}" srcOrd="0" destOrd="0" presId="urn:microsoft.com/office/officeart/2005/8/layout/cycle3"/>
    <dgm:cxn modelId="{BF420E17-A296-49FF-95F2-FD6CDC856B5B}" type="presOf" srcId="{A48FAB46-8F59-4286-BC8F-84D87667123D}" destId="{92E260D3-2F39-4EB4-AD38-A1EDD4D653FE}" srcOrd="0" destOrd="0" presId="urn:microsoft.com/office/officeart/2005/8/layout/cycle3"/>
    <dgm:cxn modelId="{D8EA7C27-1B68-456E-99C9-BABBE6B82CC6}" srcId="{0497D8C2-2F7B-49C9-8AF8-05247F7A11E9}" destId="{05EF5F7A-87D8-44B0-896D-E642DD63BEDE}" srcOrd="2" destOrd="0" parTransId="{46F8CF8E-D4A3-42CB-8915-34E26E836EEB}" sibTransId="{0EA74728-A10C-4127-8212-7624FE74CB26}"/>
    <dgm:cxn modelId="{8D71AB2C-3B48-44E7-ADE7-ED1987475BE5}" type="presOf" srcId="{4EEC16C2-4494-49B7-AC56-99097ABB33BB}" destId="{A6214555-7359-48CC-8AD6-6A6AA701E59E}" srcOrd="0" destOrd="0" presId="urn:microsoft.com/office/officeart/2005/8/layout/cycle3"/>
    <dgm:cxn modelId="{9683E442-8BE7-4943-8AF8-3B42DA0406FF}" type="presOf" srcId="{05EF5F7A-87D8-44B0-896D-E642DD63BEDE}" destId="{83AF89F1-FC0D-4274-B704-5C0F9C1F869D}" srcOrd="0" destOrd="0" presId="urn:microsoft.com/office/officeart/2005/8/layout/cycle3"/>
    <dgm:cxn modelId="{379F8C45-5E4D-4E22-B7B6-C6C493A59FCC}" type="presOf" srcId="{EA48793E-E872-4C59-80CB-9A529757A887}" destId="{82DECE38-083D-409B-ADC1-FA8F671C4DE1}" srcOrd="0" destOrd="0" presId="urn:microsoft.com/office/officeart/2005/8/layout/cycle3"/>
    <dgm:cxn modelId="{47BC9C69-294C-4631-AC86-99979E82221D}" type="presOf" srcId="{0497D8C2-2F7B-49C9-8AF8-05247F7A11E9}" destId="{5964A2FB-027A-4B4B-8088-08DE4A0B8888}" srcOrd="0" destOrd="0" presId="urn:microsoft.com/office/officeart/2005/8/layout/cycle3"/>
    <dgm:cxn modelId="{A3BA8A4E-004B-4501-975D-D73CF1F8B2F3}" srcId="{0497D8C2-2F7B-49C9-8AF8-05247F7A11E9}" destId="{2A007E93-2EE4-48F9-9825-F1FB3C7937A1}" srcOrd="3" destOrd="0" parTransId="{97CADD69-4DDB-473C-B98F-00B5D6B72CDD}" sibTransId="{636CA221-2AF3-4CBB-A0EB-97792BF2AC65}"/>
    <dgm:cxn modelId="{F1A68181-1933-462E-9060-01BFE75E2C92}" srcId="{0497D8C2-2F7B-49C9-8AF8-05247F7A11E9}" destId="{EA48793E-E872-4C59-80CB-9A529757A887}" srcOrd="1" destOrd="0" parTransId="{C3B8D1D1-BBA6-402F-A05D-72DAB106FFF5}" sibTransId="{6C08060F-CC25-475F-ABC3-116F14B2E00A}"/>
    <dgm:cxn modelId="{A788C0B2-8EC2-4CA5-BCAD-3962D03349CE}" srcId="{0497D8C2-2F7B-49C9-8AF8-05247F7A11E9}" destId="{A48FAB46-8F59-4286-BC8F-84D87667123D}" srcOrd="0" destOrd="0" parTransId="{62229048-9FE4-498F-9CFD-84E052A33848}" sibTransId="{4EEC16C2-4494-49B7-AC56-99097ABB33BB}"/>
    <dgm:cxn modelId="{3DCD88E3-9FAB-434B-8EF7-97D7F40A2891}" type="presParOf" srcId="{5964A2FB-027A-4B4B-8088-08DE4A0B8888}" destId="{1BE148B7-FBB8-4238-B67B-A86C0AAF5408}" srcOrd="0" destOrd="0" presId="urn:microsoft.com/office/officeart/2005/8/layout/cycle3"/>
    <dgm:cxn modelId="{E4028D4C-B306-456A-8CCD-F0D827C459C6}" type="presParOf" srcId="{1BE148B7-FBB8-4238-B67B-A86C0AAF5408}" destId="{92E260D3-2F39-4EB4-AD38-A1EDD4D653FE}" srcOrd="0" destOrd="0" presId="urn:microsoft.com/office/officeart/2005/8/layout/cycle3"/>
    <dgm:cxn modelId="{294E850E-D913-4AFF-B323-8D602F203F2C}" type="presParOf" srcId="{1BE148B7-FBB8-4238-B67B-A86C0AAF5408}" destId="{A6214555-7359-48CC-8AD6-6A6AA701E59E}" srcOrd="1" destOrd="0" presId="urn:microsoft.com/office/officeart/2005/8/layout/cycle3"/>
    <dgm:cxn modelId="{1D95EFC6-5B33-4C79-A17F-FC4896BEF733}" type="presParOf" srcId="{1BE148B7-FBB8-4238-B67B-A86C0AAF5408}" destId="{82DECE38-083D-409B-ADC1-FA8F671C4DE1}" srcOrd="2" destOrd="0" presId="urn:microsoft.com/office/officeart/2005/8/layout/cycle3"/>
    <dgm:cxn modelId="{60823F89-CD1A-486A-B2E3-ABBF1DD607E5}" type="presParOf" srcId="{1BE148B7-FBB8-4238-B67B-A86C0AAF5408}" destId="{83AF89F1-FC0D-4274-B704-5C0F9C1F869D}" srcOrd="3" destOrd="0" presId="urn:microsoft.com/office/officeart/2005/8/layout/cycle3"/>
    <dgm:cxn modelId="{34DBCF2D-5BC0-4158-B308-3FCED9AFCD70}" type="presParOf" srcId="{1BE148B7-FBB8-4238-B67B-A86C0AAF5408}" destId="{D9B9CC1D-BDE6-4A35-89B9-C73E4F14EAB7}" srcOrd="4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7EF575-DB07-3842-8D04-731EB0B31C6F}">
      <dsp:nvSpPr>
        <dsp:cNvPr id="0" name=""/>
        <dsp:cNvSpPr/>
      </dsp:nvSpPr>
      <dsp:spPr>
        <a:xfrm>
          <a:off x="2977411" y="3624"/>
          <a:ext cx="1895500" cy="1232075"/>
        </a:xfrm>
        <a:prstGeom prst="roundRect">
          <a:avLst/>
        </a:prstGeom>
        <a:solidFill>
          <a:srgbClr val="183D6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200" kern="1200" dirty="0">
              <a:solidFill>
                <a:srgbClr val="183D6F"/>
              </a:solidFill>
            </a:rPr>
            <a:t>HJH</a:t>
          </a:r>
        </a:p>
      </dsp:txBody>
      <dsp:txXfrm>
        <a:off x="3037556" y="63769"/>
        <a:ext cx="1775210" cy="1111785"/>
      </dsp:txXfrm>
    </dsp:sp>
    <dsp:sp modelId="{B5ED6CAD-4963-4946-AE15-0E07A8E66618}">
      <dsp:nvSpPr>
        <dsp:cNvPr id="0" name=""/>
        <dsp:cNvSpPr/>
      </dsp:nvSpPr>
      <dsp:spPr>
        <a:xfrm>
          <a:off x="1465175" y="619661"/>
          <a:ext cx="4919972" cy="4919972"/>
        </a:xfrm>
        <a:custGeom>
          <a:avLst/>
          <a:gdLst/>
          <a:ahLst/>
          <a:cxnLst/>
          <a:rect l="0" t="0" r="0" b="0"/>
          <a:pathLst>
            <a:path>
              <a:moveTo>
                <a:pt x="3420738" y="195369"/>
              </a:moveTo>
              <a:arcTo wR="2459986" hR="2459986" stAng="17579330" swAng="1959932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F8AEFA-27B0-9E4A-9CF5-049C0979D241}">
      <dsp:nvSpPr>
        <dsp:cNvPr id="0" name=""/>
        <dsp:cNvSpPr/>
      </dsp:nvSpPr>
      <dsp:spPr>
        <a:xfrm>
          <a:off x="5316997" y="1703433"/>
          <a:ext cx="1895500" cy="1232075"/>
        </a:xfrm>
        <a:prstGeom prst="roundRect">
          <a:avLst/>
        </a:prstGeom>
        <a:solidFill>
          <a:srgbClr val="F2BC6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200" kern="1200" dirty="0">
              <a:solidFill>
                <a:srgbClr val="F2BC64"/>
              </a:solidFill>
            </a:rPr>
            <a:t>JKJKJ</a:t>
          </a:r>
        </a:p>
      </dsp:txBody>
      <dsp:txXfrm>
        <a:off x="5377142" y="1763578"/>
        <a:ext cx="1775210" cy="1111785"/>
      </dsp:txXfrm>
    </dsp:sp>
    <dsp:sp modelId="{5BBEBDAB-284C-C942-9721-E70CF7537BA1}">
      <dsp:nvSpPr>
        <dsp:cNvPr id="0" name=""/>
        <dsp:cNvSpPr/>
      </dsp:nvSpPr>
      <dsp:spPr>
        <a:xfrm>
          <a:off x="1465175" y="619661"/>
          <a:ext cx="4919972" cy="4919972"/>
        </a:xfrm>
        <a:custGeom>
          <a:avLst/>
          <a:gdLst/>
          <a:ahLst/>
          <a:cxnLst/>
          <a:rect l="0" t="0" r="0" b="0"/>
          <a:pathLst>
            <a:path>
              <a:moveTo>
                <a:pt x="4916618" y="2331562"/>
              </a:moveTo>
              <a:arcTo wR="2459986" hR="2459986" stAng="21420451" swAng="219506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0CED99-8343-D040-9FE4-972C2425709F}">
      <dsp:nvSpPr>
        <dsp:cNvPr id="0" name=""/>
        <dsp:cNvSpPr/>
      </dsp:nvSpPr>
      <dsp:spPr>
        <a:xfrm>
          <a:off x="4423355" y="4453781"/>
          <a:ext cx="1895500" cy="1232075"/>
        </a:xfrm>
        <a:prstGeom prst="roundRect">
          <a:avLst/>
        </a:prstGeom>
        <a:solidFill>
          <a:srgbClr val="00A6D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200" kern="1200" dirty="0" err="1">
              <a:solidFill>
                <a:srgbClr val="00A6DE"/>
              </a:solidFill>
            </a:rPr>
            <a:t>asasa</a:t>
          </a:r>
          <a:endParaRPr lang="it-IT" sz="4200" kern="1200" dirty="0">
            <a:solidFill>
              <a:srgbClr val="00A6DE"/>
            </a:solidFill>
          </a:endParaRPr>
        </a:p>
      </dsp:txBody>
      <dsp:txXfrm>
        <a:off x="4483500" y="4513926"/>
        <a:ext cx="1775210" cy="1111785"/>
      </dsp:txXfrm>
    </dsp:sp>
    <dsp:sp modelId="{A6C6F0F6-4C6C-5B46-870C-FFC41C324500}">
      <dsp:nvSpPr>
        <dsp:cNvPr id="0" name=""/>
        <dsp:cNvSpPr/>
      </dsp:nvSpPr>
      <dsp:spPr>
        <a:xfrm>
          <a:off x="1465175" y="619661"/>
          <a:ext cx="4919972" cy="4919972"/>
        </a:xfrm>
        <a:custGeom>
          <a:avLst/>
          <a:gdLst/>
          <a:ahLst/>
          <a:cxnLst/>
          <a:rect l="0" t="0" r="0" b="0"/>
          <a:pathLst>
            <a:path>
              <a:moveTo>
                <a:pt x="2948418" y="4870996"/>
              </a:moveTo>
              <a:arcTo wR="2459986" hR="2459986" stAng="4712867" swAng="1374267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A05E98-4FDA-4A42-83F6-BAA09EDA2471}">
      <dsp:nvSpPr>
        <dsp:cNvPr id="0" name=""/>
        <dsp:cNvSpPr/>
      </dsp:nvSpPr>
      <dsp:spPr>
        <a:xfrm>
          <a:off x="1531467" y="4453781"/>
          <a:ext cx="1895500" cy="1232075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200" kern="1200" dirty="0" err="1">
              <a:solidFill>
                <a:srgbClr val="A9D18E"/>
              </a:solidFill>
            </a:rPr>
            <a:t>klk</a:t>
          </a:r>
          <a:endParaRPr lang="it-IT" sz="4200" kern="1200" dirty="0">
            <a:solidFill>
              <a:srgbClr val="A9D18E"/>
            </a:solidFill>
          </a:endParaRPr>
        </a:p>
      </dsp:txBody>
      <dsp:txXfrm>
        <a:off x="1591612" y="4513926"/>
        <a:ext cx="1775210" cy="1111785"/>
      </dsp:txXfrm>
    </dsp:sp>
    <dsp:sp modelId="{2B544E76-A8FC-0046-8534-FA25EB3A51D4}">
      <dsp:nvSpPr>
        <dsp:cNvPr id="0" name=""/>
        <dsp:cNvSpPr/>
      </dsp:nvSpPr>
      <dsp:spPr>
        <a:xfrm>
          <a:off x="1465175" y="619661"/>
          <a:ext cx="4919972" cy="4919972"/>
        </a:xfrm>
        <a:custGeom>
          <a:avLst/>
          <a:gdLst/>
          <a:ahLst/>
          <a:cxnLst/>
          <a:rect l="0" t="0" r="0" b="0"/>
          <a:pathLst>
            <a:path>
              <a:moveTo>
                <a:pt x="410821" y="3821035"/>
              </a:moveTo>
              <a:arcTo wR="2459986" hR="2459986" stAng="8784481" swAng="219506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C39F0F-1734-EB42-8F7B-398F1A039D4A}">
      <dsp:nvSpPr>
        <dsp:cNvPr id="0" name=""/>
        <dsp:cNvSpPr/>
      </dsp:nvSpPr>
      <dsp:spPr>
        <a:xfrm>
          <a:off x="637825" y="1703433"/>
          <a:ext cx="1895500" cy="1232075"/>
        </a:xfrm>
        <a:prstGeom prst="roundRect">
          <a:avLst/>
        </a:prstGeom>
        <a:solidFill>
          <a:srgbClr val="A7DEE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200" kern="1200" dirty="0" err="1">
              <a:solidFill>
                <a:srgbClr val="A7DEE6"/>
              </a:solidFill>
            </a:rPr>
            <a:t>askdjJJ</a:t>
          </a:r>
          <a:endParaRPr lang="it-IT" sz="4200" kern="1200" dirty="0">
            <a:solidFill>
              <a:srgbClr val="A7DEE6"/>
            </a:solidFill>
          </a:endParaRPr>
        </a:p>
      </dsp:txBody>
      <dsp:txXfrm>
        <a:off x="697970" y="1763578"/>
        <a:ext cx="1775210" cy="1111785"/>
      </dsp:txXfrm>
    </dsp:sp>
    <dsp:sp modelId="{C827ACCF-E109-104F-88A4-0E0E77C0947F}">
      <dsp:nvSpPr>
        <dsp:cNvPr id="0" name=""/>
        <dsp:cNvSpPr/>
      </dsp:nvSpPr>
      <dsp:spPr>
        <a:xfrm>
          <a:off x="1465175" y="619661"/>
          <a:ext cx="4919972" cy="4919972"/>
        </a:xfrm>
        <a:custGeom>
          <a:avLst/>
          <a:gdLst/>
          <a:ahLst/>
          <a:cxnLst/>
          <a:rect l="0" t="0" r="0" b="0"/>
          <a:pathLst>
            <a:path>
              <a:moveTo>
                <a:pt x="428900" y="1072101"/>
              </a:moveTo>
              <a:arcTo wR="2459986" hR="2459986" stAng="12860738" swAng="1959932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214555-7359-48CC-8AD6-6A6AA701E59E}">
      <dsp:nvSpPr>
        <dsp:cNvPr id="0" name=""/>
        <dsp:cNvSpPr/>
      </dsp:nvSpPr>
      <dsp:spPr>
        <a:xfrm>
          <a:off x="743665" y="495977"/>
          <a:ext cx="4145526" cy="4145526"/>
        </a:xfrm>
        <a:prstGeom prst="circularArrow">
          <a:avLst>
            <a:gd name="adj1" fmla="val 4668"/>
            <a:gd name="adj2" fmla="val 272909"/>
            <a:gd name="adj3" fmla="val 13570479"/>
            <a:gd name="adj4" fmla="val 17548326"/>
            <a:gd name="adj5" fmla="val 484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E260D3-2F39-4EB4-AD38-A1EDD4D653FE}">
      <dsp:nvSpPr>
        <dsp:cNvPr id="0" name=""/>
        <dsp:cNvSpPr/>
      </dsp:nvSpPr>
      <dsp:spPr>
        <a:xfrm>
          <a:off x="1716244" y="554663"/>
          <a:ext cx="2200367" cy="9902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b="0" kern="1200" dirty="0">
              <a:solidFill>
                <a:schemeClr val="bg1"/>
              </a:solidFill>
              <a:latin typeface="+mn-lt"/>
              <a:ea typeface="Times New Roman" panose="02020603050405020304" pitchFamily="18" charset="0"/>
              <a:cs typeface="Poppins" panose="00000500000000000000" pitchFamily="2" charset="0"/>
            </a:rPr>
            <a:t>1 – il Team di medici individua, in linea con la programmazione nazionale e aziendale, l’immobile da destinare a </a:t>
          </a:r>
          <a:r>
            <a:rPr lang="it-IT" sz="1200" b="0" kern="1200" dirty="0">
              <a:latin typeface="+mn-lt"/>
            </a:rPr>
            <a:t>CdC Spoke</a:t>
          </a:r>
          <a:endParaRPr lang="it-IT" sz="1200" b="0" kern="1200" dirty="0">
            <a:solidFill>
              <a:schemeClr val="bg1"/>
            </a:solidFill>
            <a:latin typeface="+mn-lt"/>
          </a:endParaRPr>
        </a:p>
      </dsp:txBody>
      <dsp:txXfrm>
        <a:off x="1764584" y="603003"/>
        <a:ext cx="2103687" cy="893563"/>
      </dsp:txXfrm>
    </dsp:sp>
    <dsp:sp modelId="{82DECE38-083D-409B-ADC1-FA8F671C4DE1}">
      <dsp:nvSpPr>
        <dsp:cNvPr id="0" name=""/>
        <dsp:cNvSpPr/>
      </dsp:nvSpPr>
      <dsp:spPr>
        <a:xfrm>
          <a:off x="3684936" y="2043183"/>
          <a:ext cx="1240023" cy="9902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b="0" kern="1200" dirty="0">
              <a:solidFill>
                <a:schemeClr val="bg1"/>
              </a:solidFill>
              <a:latin typeface="+mn-lt"/>
              <a:ea typeface="Times New Roman" panose="02020603050405020304" pitchFamily="18" charset="0"/>
              <a:cs typeface="Poppins" panose="00000500000000000000" pitchFamily="2" charset="0"/>
            </a:rPr>
            <a:t>2 – il fondo acquista l’immobile individuato</a:t>
          </a:r>
          <a:endParaRPr lang="it-IT" sz="1200" b="0" kern="1200" dirty="0">
            <a:solidFill>
              <a:schemeClr val="bg1"/>
            </a:solidFill>
            <a:latin typeface="+mn-lt"/>
          </a:endParaRPr>
        </a:p>
      </dsp:txBody>
      <dsp:txXfrm>
        <a:off x="3733276" y="2091523"/>
        <a:ext cx="1143343" cy="893563"/>
      </dsp:txXfrm>
    </dsp:sp>
    <dsp:sp modelId="{83AF89F1-FC0D-4274-B704-5C0F9C1F869D}">
      <dsp:nvSpPr>
        <dsp:cNvPr id="0" name=""/>
        <dsp:cNvSpPr/>
      </dsp:nvSpPr>
      <dsp:spPr>
        <a:xfrm>
          <a:off x="1716244" y="3531702"/>
          <a:ext cx="2200367" cy="9902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b="0" kern="1200" dirty="0">
              <a:solidFill>
                <a:schemeClr val="bg1"/>
              </a:solidFill>
              <a:latin typeface="+mn-lt"/>
              <a:ea typeface="Times New Roman" panose="02020603050405020304" pitchFamily="18" charset="0"/>
              <a:cs typeface="Poppins" panose="00000500000000000000" pitchFamily="2" charset="0"/>
            </a:rPr>
            <a:t>3 – il fondo ristruttura e attrezza la </a:t>
          </a:r>
          <a:r>
            <a:rPr lang="it-IT" sz="1200" b="0" kern="1200" dirty="0">
              <a:latin typeface="+mn-lt"/>
            </a:rPr>
            <a:t>CdC Spoke</a:t>
          </a:r>
          <a:endParaRPr lang="it-IT" sz="1200" b="0" kern="1200" dirty="0">
            <a:solidFill>
              <a:schemeClr val="bg1"/>
            </a:solidFill>
            <a:latin typeface="+mn-lt"/>
          </a:endParaRPr>
        </a:p>
      </dsp:txBody>
      <dsp:txXfrm>
        <a:off x="1764584" y="3580042"/>
        <a:ext cx="2103687" cy="893563"/>
      </dsp:txXfrm>
    </dsp:sp>
    <dsp:sp modelId="{D9B9CC1D-BDE6-4A35-89B9-C73E4F14EAB7}">
      <dsp:nvSpPr>
        <dsp:cNvPr id="0" name=""/>
        <dsp:cNvSpPr/>
      </dsp:nvSpPr>
      <dsp:spPr>
        <a:xfrm>
          <a:off x="672275" y="2043183"/>
          <a:ext cx="1311266" cy="9902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b="0" kern="1200" dirty="0">
              <a:solidFill>
                <a:schemeClr val="bg1"/>
              </a:solidFill>
              <a:latin typeface="+mn-lt"/>
            </a:rPr>
            <a:t>4 – il fondo </a:t>
          </a:r>
          <a:r>
            <a:rPr lang="it-IT" sz="1200" b="0" kern="1200" dirty="0">
              <a:solidFill>
                <a:schemeClr val="bg1"/>
              </a:solidFill>
              <a:latin typeface="+mn-lt"/>
              <a:ea typeface="Times New Roman" panose="02020603050405020304" pitchFamily="18" charset="0"/>
              <a:cs typeface="Poppins" panose="00000500000000000000" pitchFamily="2" charset="0"/>
            </a:rPr>
            <a:t>concede in locazione la CdC Spoke al Team di medici</a:t>
          </a:r>
          <a:endParaRPr lang="it-IT" sz="1200" b="0" kern="1200" dirty="0">
            <a:solidFill>
              <a:schemeClr val="bg1"/>
            </a:solidFill>
            <a:latin typeface="+mn-lt"/>
          </a:endParaRPr>
        </a:p>
      </dsp:txBody>
      <dsp:txXfrm>
        <a:off x="720615" y="2091523"/>
        <a:ext cx="1214586" cy="8935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902A19-5E9E-4AA6-B20E-08AD78F91312}" type="datetimeFigureOut">
              <a:rPr lang="it-IT" smtClean="0"/>
              <a:t>27/03/2024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44312-15A9-4555-908E-0CA686568D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0007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68E0BF-E3B8-4328-AA9F-9F76137F3319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25570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Pagando la Quota A è quindi possibile accedere a un mutuo per acquistare la prima casa o lo studio professionale, con un’anzianità contributiva davvero minima (un anno), e con requisiti di reddito che qualsiasi banca rifiuterebbe come insufficienti. </a:t>
            </a:r>
          </a:p>
          <a:p>
            <a:endParaRPr lang="it-IT" dirty="0"/>
          </a:p>
          <a:p>
            <a:r>
              <a:rPr lang="it-IT" dirty="0"/>
              <a:t>La cifra massima che si può richiedere è di 300mila euro per la casa o per lo studio professionale, mentre si possono chiedere 150mila euro per la ristrutturazione. </a:t>
            </a:r>
          </a:p>
          <a:p>
            <a:endParaRPr lang="it-IT" dirty="0"/>
          </a:p>
          <a:p>
            <a:r>
              <a:rPr lang="it-IT" dirty="0"/>
              <a:t>I requisiti reddituali sono stati pensati per permettere anche a uno specializzando o un corsista in formazione di medicina generale di ottenere un mutuo con 20mila euro di reddito. Quale banca concederebbe un mutuo con queste garanzie?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006182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32DBC-AE46-471D-BAFF-544D42C4BFF1}" type="slidenum">
              <a:rPr lang="it-IT" smtClean="0"/>
              <a:pPr/>
              <a:t>17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898849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54006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05986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Può succedere purtroppo che un evento sfortunato possa rendere un iscritto inabile in modo assoluto e permanente alla professione, cioè che da un momento all’altro non possa più fare il medico o il dentista.</a:t>
            </a:r>
          </a:p>
          <a:p>
            <a:endParaRPr lang="it-IT" dirty="0"/>
          </a:p>
          <a:p>
            <a:r>
              <a:rPr lang="it-IT" dirty="0"/>
              <a:t>Anche in questo caso, dal momento in cui ci si iscrive </a:t>
            </a:r>
            <a:r>
              <a:rPr lang="it-IT" dirty="0" err="1"/>
              <a:t>all’Enpam</a:t>
            </a:r>
            <a:r>
              <a:rPr lang="it-IT" dirty="0"/>
              <a:t>, si è garantiti con una pensione di 15mila euro all’anno minimo. Non serve alcun requisito di anzianità contributiva, la tutela copre tutti da subito: anche se – malauguratamente si subisse un incidente il giorno in cui si va a lezione, anche prima di aver pagato un solo euro di contributi </a:t>
            </a:r>
            <a:r>
              <a:rPr lang="it-IT" dirty="0" err="1"/>
              <a:t>all’Enpam</a:t>
            </a:r>
            <a:r>
              <a:rPr lang="it-IT" dirty="0"/>
              <a:t>. È questo il vantaggio di essere inseriti in un sistema di solidarietà di categoria.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300710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In caso di perdita della capacità di svolgere quelle azioni quotidiane che siamo abituati a fare in modo autonomo. Anche per il rischio di non autosufficienza, la Quota A garantisce un assegno di 1.200 euro esentasse, vita </a:t>
            </a:r>
            <a:r>
              <a:rPr lang="it-IT" dirty="0" err="1"/>
              <a:t>natural</a:t>
            </a:r>
            <a:r>
              <a:rPr lang="it-IT" dirty="0"/>
              <a:t> durante, che si aggiunge alla pensione. </a:t>
            </a:r>
          </a:p>
          <a:p>
            <a:endParaRPr lang="it-IT" dirty="0"/>
          </a:p>
          <a:p>
            <a:r>
              <a:rPr lang="it-IT" dirty="0"/>
              <a:t>Una polizza del genere costerebbe da sola circa 400 euro l’anno, con l’iscrizione </a:t>
            </a:r>
            <a:r>
              <a:rPr lang="it-IT" dirty="0" err="1"/>
              <a:t>all’Enpam</a:t>
            </a:r>
            <a:r>
              <a:rPr lang="it-IT" dirty="0"/>
              <a:t> è compresa nella Quota A.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558339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La pensione </a:t>
            </a:r>
            <a:r>
              <a:rPr lang="it-IT" dirty="0" err="1"/>
              <a:t>Enpam</a:t>
            </a:r>
            <a:r>
              <a:rPr lang="it-IT" dirty="0"/>
              <a:t>, sia quella di Quota A sia le altre, in caso di decesso del pensionato passa ai familiari. </a:t>
            </a:r>
          </a:p>
          <a:p>
            <a:endParaRPr lang="it-IT" dirty="0"/>
          </a:p>
          <a:p>
            <a:r>
              <a:rPr lang="it-IT" dirty="0"/>
              <a:t>Ma se con l’Inps la pensione è decurtata del 40%, con </a:t>
            </a:r>
            <a:r>
              <a:rPr lang="it-IT" dirty="0" err="1"/>
              <a:t>l’Enpam</a:t>
            </a:r>
            <a:r>
              <a:rPr lang="it-IT" dirty="0"/>
              <a:t> si mantiene il 70% della pensione originaria. Inoltre per gli orfani sono previste delle borse di studio per la frequenza in istituti che vanno dalle scuole medie all’università.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836396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/>
              <a:t>Oltre a questo elenco di prestazioni assistenziali non bisogna dimenticare che la Quota A garantisce una pensione in cui i contributi sono valorizzati meglio di quanto lo sarebbero se si versasse lo stesso importo all’Inps.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56386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Dal punto di vista contributivo, la Quota A è utile anche per andare in pensione prima utilizzando il cumulo gratuito dei contributi. Infatti gli anni in cui si versa solo la Quota A contano come gli altri anni in cui si è versato in altri fondi, in modo da raggiungere il requisito della pensione. </a:t>
            </a:r>
          </a:p>
          <a:p>
            <a:endParaRPr lang="it-IT" dirty="0"/>
          </a:p>
          <a:p>
            <a:r>
              <a:rPr lang="it-IT" dirty="0"/>
              <a:t>Per esempio, un ospedaliero o un medico dipendente che ha tre anni di Quota A prima di essere assunto e 35 anni di anzianità contributiva all’Inps come dipendente, raggiunge i 38 anni che sono il requisito contributivo minimo per la pensione anticipata in cumulo. Gli studenti degli ultimi due anni di corso che si iscrivono </a:t>
            </a:r>
            <a:r>
              <a:rPr lang="it-IT" dirty="0" err="1"/>
              <a:t>all’Enpam</a:t>
            </a:r>
            <a:r>
              <a:rPr lang="it-IT" dirty="0"/>
              <a:t> guadagnano con di 10 euro al mese due anni di anzianità contributiva. Solo </a:t>
            </a:r>
            <a:r>
              <a:rPr lang="it-IT" dirty="0" err="1"/>
              <a:t>all’Enpam</a:t>
            </a:r>
            <a:r>
              <a:rPr lang="it-IT" dirty="0"/>
              <a:t> questo è possibile.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3610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B50E4F-AE66-B74B-BC3F-6ED77CBBE872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0357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68E0BF-E3B8-4328-AA9F-9F76137F3319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25570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AB8647-EE40-463D-92DA-B70ABFC7AFDF}" type="slidenum">
              <a:rPr lang="it-IT" smtClean="0"/>
              <a:pPr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41809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AB8647-EE40-463D-92DA-B70ABFC7AFDF}" type="slidenum">
              <a:rPr lang="it-IT" smtClean="0"/>
              <a:pPr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15785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AB8647-EE40-463D-92DA-B70ABFC7AFDF}" type="slidenum">
              <a:rPr lang="it-IT" smtClean="0"/>
              <a:pPr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25622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8B34ED-4CDD-41C9-90F7-D768D5559A6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25384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AB8647-EE40-463D-92DA-B70ABFC7AFDF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60496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8428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AB8647-EE40-463D-92DA-B70ABFC7AFDF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70120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Di cosa si occupa la Fondazione: </a:t>
            </a:r>
          </a:p>
          <a:p>
            <a:r>
              <a:rPr lang="it-IT" dirty="0"/>
              <a:t>di previdenza, cioè il pagamento delle pensioni, incluse quelle di inabilità; </a:t>
            </a:r>
          </a:p>
          <a:p>
            <a:r>
              <a:rPr lang="it-IT" dirty="0"/>
              <a:t>di assistenza con le misure in caso di disagio, calamità naturale, la retta per le case di riposo o la long </a:t>
            </a:r>
            <a:r>
              <a:rPr lang="it-IT" dirty="0" err="1"/>
              <a:t>term</a:t>
            </a:r>
            <a:r>
              <a:rPr lang="it-IT" dirty="0"/>
              <a:t> care; </a:t>
            </a:r>
          </a:p>
          <a:p>
            <a:r>
              <a:rPr lang="it-IT" dirty="0"/>
              <a:t>del welfare a sostegno della professione, della salute e della famiglia: si occupa quindi dei sussidi per la maternità, per la genitorialità, dell’accesso al credito (mutui prima casa e studio professionale). </a:t>
            </a:r>
            <a:br>
              <a:rPr lang="it-IT" dirty="0"/>
            </a:br>
            <a:endParaRPr lang="it-IT" dirty="0"/>
          </a:p>
          <a:p>
            <a:r>
              <a:rPr lang="it-IT" dirty="0"/>
              <a:t>Queste tre componenti cercano di completare un quadro dove l’iscritto ha un sostegno in tutte le fasi della vita, sia lavorativa che post lavorativa, con l’inedito interesse anche alla parte </a:t>
            </a:r>
            <a:r>
              <a:rPr lang="it-IT" dirty="0" err="1"/>
              <a:t>pre</a:t>
            </a:r>
            <a:r>
              <a:rPr lang="it-IT" dirty="0"/>
              <a:t>-lavorativa degli studenti.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77E7B7-D21E-4FE5-8AD7-F53A46BAD754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5074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AB8647-EE40-463D-92DA-B70ABFC7AFDF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75421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AB8647-EE40-463D-92DA-B70ABFC7AFDF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69263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AB8647-EE40-463D-92DA-B70ABFC7AFDF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6526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23B5A2-72C1-413B-9086-54759726EA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FAA83D2-8F6A-41A0-A13B-E549175CA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F98B6B1-E22A-4344-8192-1A54C2253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415C-E240-42F1-A35D-5A3F2E520B7B}" type="datetimeFigureOut">
              <a:rPr lang="it-IT" smtClean="0"/>
              <a:t>27/03/2024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A447DE8-A017-4321-B638-A7A874503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33081C2-01D5-472C-90DB-E62F23B3E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367E7-5189-4593-BB2D-8731AF7896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1673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59BE7A8-1CFE-475A-978A-CFD379B2A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6547AAC-9E05-4D92-82D7-6B2D03E759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F1642CF-B9F4-4666-BA88-48202FE53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415C-E240-42F1-A35D-5A3F2E520B7B}" type="datetimeFigureOut">
              <a:rPr lang="it-IT" smtClean="0"/>
              <a:t>27/03/2024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3193EB4-858C-4218-B62F-E82933F6E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4A05E63-AB4A-475C-B3A5-E60D71C10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367E7-5189-4593-BB2D-8731AF7896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9875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52FBC0E-4739-47E3-925F-BC239BA19B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00BA7DC-B80D-443D-89F4-4CB8BBDD6F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C1B933-9855-4C35-AA0A-D404285E3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415C-E240-42F1-A35D-5A3F2E520B7B}" type="datetimeFigureOut">
              <a:rPr lang="it-IT" smtClean="0"/>
              <a:t>27/03/2024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0652E3D-7CC3-453A-82D0-3F079E6D5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18D0F59-4318-4E79-81A0-94EE2706D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367E7-5189-4593-BB2D-8731AF7896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7649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fONDINO TRASPAREN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1" y="52262"/>
            <a:ext cx="12099091" cy="680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335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0593" y="5966460"/>
            <a:ext cx="3133725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0073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NDO LOGO eNPAM BI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0593" y="5966460"/>
            <a:ext cx="3133725" cy="1143000"/>
          </a:xfrm>
          <a:prstGeom prst="rect">
            <a:avLst/>
          </a:prstGeom>
        </p:spPr>
      </p:pic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9105900" y="6356350"/>
            <a:ext cx="2743200" cy="365125"/>
          </a:xfrm>
        </p:spPr>
        <p:txBody>
          <a:bodyPr/>
          <a:lstStyle/>
          <a:p>
            <a:fld id="{DD34A9B3-992F-FB4B-8F9E-A014604630DB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9742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4121" y="5966983"/>
            <a:ext cx="3145051" cy="114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6700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enp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08D6F3BE-BB65-495C-9089-EA588835BA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07" t="88292"/>
          <a:stretch/>
        </p:blipFill>
        <p:spPr>
          <a:xfrm>
            <a:off x="9065623" y="6061166"/>
            <a:ext cx="3108659" cy="796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3713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1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6000" y="576000"/>
            <a:ext cx="11041200" cy="460800"/>
          </a:xfrm>
        </p:spPr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1BFC480B-2A23-4458-8A22-50F3182580FC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576000" y="1036800"/>
            <a:ext cx="11041200" cy="439200"/>
          </a:xfrm>
        </p:spPr>
        <p:txBody>
          <a:bodyPr anchor="t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lang="en-GB" sz="25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>
              <a:buFont typeface="Arial" panose="020B0604020202020204" pitchFamily="34" charset="0"/>
              <a:buChar char="​"/>
              <a:defRPr sz="800"/>
            </a:lvl2pPr>
            <a:lvl3pPr marL="0" indent="0" algn="l">
              <a:buFont typeface="Arial" panose="020B0604020202020204" pitchFamily="34" charset="0"/>
              <a:buChar char="​"/>
              <a:defRPr sz="800"/>
            </a:lvl3pPr>
            <a:lvl4pPr marL="0" indent="0" algn="l">
              <a:buFont typeface="Arial" panose="020B0604020202020204" pitchFamily="34" charset="0"/>
              <a:buChar char="​"/>
              <a:defRPr sz="800"/>
            </a:lvl4pPr>
            <a:lvl5pPr marL="0" indent="0" algn="l">
              <a:buFont typeface="Arial" panose="020B0604020202020204" pitchFamily="34" charset="0"/>
              <a:buChar char="​"/>
              <a:defRPr sz="800"/>
            </a:lvl5pPr>
            <a:lvl6pPr marL="0" indent="0" algn="l">
              <a:buFont typeface="Arial" panose="020B0604020202020204" pitchFamily="34" charset="0"/>
              <a:buChar char="​"/>
              <a:defRPr sz="800"/>
            </a:lvl6pPr>
            <a:lvl7pPr marL="0" indent="0" algn="l">
              <a:buFont typeface="Arial" panose="020B0604020202020204" pitchFamily="34" charset="0"/>
              <a:buChar char="​"/>
              <a:defRPr sz="800"/>
            </a:lvl7pPr>
            <a:lvl8pPr marL="0" indent="0" algn="l">
              <a:buFont typeface="Arial" panose="020B0604020202020204" pitchFamily="34" charset="0"/>
              <a:buChar char="​"/>
              <a:defRPr sz="800"/>
            </a:lvl8pPr>
            <a:lvl9pPr marL="0" indent="0" algn="l">
              <a:buFont typeface="Arial" panose="020B0604020202020204" pitchFamily="34" charset="0"/>
              <a:buChar char="​"/>
              <a:defRPr sz="800"/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                                                                                                                                                              Enter &amp; TAB for next text level                                                                                                                                        SHIFT+TAB to go back in levels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13" name="Text Placeholder note">
            <a:extLst>
              <a:ext uri="{FF2B5EF4-FFF2-40B4-BE49-F238E27FC236}">
                <a16:creationId xmlns:a16="http://schemas.microsoft.com/office/drawing/2014/main" id="{2E290DD8-5829-4CF0-B3F6-DBF7FAE0C183}"/>
              </a:ext>
            </a:extLst>
          </p:cNvPr>
          <p:cNvSpPr>
            <a:spLocks noGrp="1"/>
          </p:cNvSpPr>
          <p:nvPr>
            <p:ph type="body" sz="quarter" idx="233" hasCustomPrompt="1"/>
          </p:nvPr>
        </p:nvSpPr>
        <p:spPr>
          <a:xfrm>
            <a:off x="576000" y="5994000"/>
            <a:ext cx="11041200" cy="288000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lang="en-US" sz="800" i="1" kern="1200" dirty="0" smtClean="0">
                <a:solidFill>
                  <a:srgbClr val="545859"/>
                </a:solidFill>
                <a:latin typeface="+mn-lt"/>
                <a:ea typeface="+mn-ea"/>
                <a:cs typeface="+mn-cs"/>
              </a:defRPr>
            </a:lvl1pPr>
            <a:lvl2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lang="en-US" sz="800" i="1" kern="1200" dirty="0" smtClean="0">
                <a:solidFill>
                  <a:srgbClr val="545859"/>
                </a:solidFill>
                <a:latin typeface="+mn-lt"/>
                <a:ea typeface="+mn-ea"/>
                <a:cs typeface="+mn-cs"/>
              </a:defRPr>
            </a:lvl2pPr>
            <a:lvl3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lang="en-US" sz="800" i="1" kern="1200" dirty="0" smtClean="0">
                <a:solidFill>
                  <a:srgbClr val="545859"/>
                </a:solidFill>
                <a:latin typeface="+mn-lt"/>
                <a:ea typeface="+mn-ea"/>
                <a:cs typeface="+mn-cs"/>
              </a:defRPr>
            </a:lvl3pPr>
            <a:lvl4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lang="en-US" sz="800" i="1" kern="1200" dirty="0" smtClean="0">
                <a:solidFill>
                  <a:srgbClr val="545859"/>
                </a:solidFill>
                <a:latin typeface="+mn-lt"/>
                <a:ea typeface="+mn-ea"/>
                <a:cs typeface="+mn-cs"/>
              </a:defRPr>
            </a:lvl4pPr>
            <a:lvl5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lang="en-US" sz="800" i="1" kern="1200" dirty="0" smtClean="0">
                <a:solidFill>
                  <a:srgbClr val="545859"/>
                </a:solidFill>
                <a:latin typeface="+mn-lt"/>
                <a:ea typeface="+mn-ea"/>
                <a:cs typeface="+mn-cs"/>
              </a:defRPr>
            </a:lvl5pPr>
            <a:lvl6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lang="en-GB" sz="800" i="1" kern="1200" noProof="0" dirty="0" smtClean="0">
                <a:solidFill>
                  <a:srgbClr val="545859"/>
                </a:solidFill>
                <a:latin typeface="+mn-lt"/>
                <a:ea typeface="+mn-ea"/>
                <a:cs typeface="+mn-cs"/>
              </a:defRPr>
            </a:lvl6pPr>
            <a:lvl7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lang="en-GB" sz="800" i="1" kern="1200" noProof="0" dirty="0" smtClean="0">
                <a:solidFill>
                  <a:srgbClr val="545859"/>
                </a:solidFill>
                <a:latin typeface="+mn-lt"/>
                <a:ea typeface="+mn-ea"/>
                <a:cs typeface="+mn-cs"/>
              </a:defRPr>
            </a:lvl7pPr>
            <a:lvl8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lang="en-GB" sz="800" i="1" kern="1200" noProof="0" dirty="0" smtClean="0">
                <a:solidFill>
                  <a:srgbClr val="545859"/>
                </a:solidFill>
                <a:latin typeface="+mn-lt"/>
                <a:ea typeface="+mn-ea"/>
                <a:cs typeface="+mn-cs"/>
              </a:defRPr>
            </a:lvl8pPr>
            <a:lvl9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lang="en-GB" sz="800" i="1" kern="1200" noProof="0" dirty="0" smtClean="0">
                <a:solidFill>
                  <a:srgbClr val="545859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dirty="0"/>
              <a:t>Click to add note</a:t>
            </a:r>
          </a:p>
        </p:txBody>
      </p:sp>
    </p:spTree>
    <p:extLst>
      <p:ext uri="{BB962C8B-B14F-4D97-AF65-F5344CB8AC3E}">
        <p14:creationId xmlns:p14="http://schemas.microsoft.com/office/powerpoint/2010/main" val="1314482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FE1635B-94C0-4171-8594-97F183463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FD1C6DD-FFE1-4265-B3F9-C1C88D3ADC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101D3F9-B504-471C-B5F9-F5FEBE38B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415C-E240-42F1-A35D-5A3F2E520B7B}" type="datetimeFigureOut">
              <a:rPr lang="it-IT" smtClean="0"/>
              <a:t>27/03/2024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BC32D8C-4C1E-4CF2-85E9-A9A668F5B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F57887E-C166-45E0-941A-F390191E8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367E7-5189-4593-BB2D-8731AF7896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177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86CC37A-E307-42A8-A557-591A6F2E7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F08ADB9-DF6F-4F24-A6E6-15CBD718D8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D4D257A-350E-46CA-8A1D-560CA260B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415C-E240-42F1-A35D-5A3F2E520B7B}" type="datetimeFigureOut">
              <a:rPr lang="it-IT" smtClean="0"/>
              <a:t>27/03/2024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158ADC2-333F-44D7-9386-9804B8F25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601DA72-F8EE-439C-AE42-1CD3898D9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367E7-5189-4593-BB2D-8731AF7896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4600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AF8374E-F3F3-44D1-8D07-400519132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F744DCE-3F5D-4F84-8231-0FFB12A566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BEE58F4-0E2C-44FF-9D10-33ABBAD7C5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9A6ED24-8F54-4818-901D-5F758E1ED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415C-E240-42F1-A35D-5A3F2E520B7B}" type="datetimeFigureOut">
              <a:rPr lang="it-IT" smtClean="0"/>
              <a:t>27/03/2024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AC33291-6879-4F93-BAE1-6B927A7C0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BEA9AEC-B557-4120-B496-5B46AD0C4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367E7-5189-4593-BB2D-8731AF7896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9203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DEC87B-F99F-4918-93AE-678297C46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9A31B6-7BFD-4C31-968E-A7D2B931FF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D28F60B-3006-4FE7-A77B-9C144C6323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5D0B73B-4BCD-4A8E-855C-A90477B98C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08311AE-7377-436F-9AE3-5DE8EB9A3B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88459613-7379-4662-9DE4-3E0CF92E4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415C-E240-42F1-A35D-5A3F2E520B7B}" type="datetimeFigureOut">
              <a:rPr lang="it-IT" smtClean="0"/>
              <a:t>27/03/2024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91CD912E-3364-4AE0-AE39-98450177E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77D9EE1-5A42-43B0-9E16-1B225A98E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367E7-5189-4593-BB2D-8731AF7896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2502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71A794-82F8-4821-B627-6BFD091C9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F48950E-F4CF-44BC-93E8-8405EA37C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415C-E240-42F1-A35D-5A3F2E520B7B}" type="datetimeFigureOut">
              <a:rPr lang="it-IT" smtClean="0"/>
              <a:t>27/03/2024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3D3FB6F-6AB1-466D-AC49-55E4D9807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BD63D19-C1E1-4DD2-9703-73FEB23D6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367E7-5189-4593-BB2D-8731AF7896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1490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1B4CFB4-4871-48BA-9A6F-7CFF908C3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415C-E240-42F1-A35D-5A3F2E520B7B}" type="datetimeFigureOut">
              <a:rPr lang="it-IT" smtClean="0"/>
              <a:t>27/03/2024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6D52AC0-2D4A-4A08-A7A9-2BCB5BA46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863041C-4D4D-4FCA-80C4-2D999424D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367E7-5189-4593-BB2D-8731AF7896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9005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611102-C075-444D-8E22-E05B17941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E24BCE3-85BC-4D8A-92D9-71F885ED46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25C550D-738A-42F3-9809-E0916292FA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3B07F2D-5DF3-426B-BF2F-176C0105A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415C-E240-42F1-A35D-5A3F2E520B7B}" type="datetimeFigureOut">
              <a:rPr lang="it-IT" smtClean="0"/>
              <a:t>27/03/2024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01D0360-3050-449F-AD5C-5E039F874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A994FBD-3762-418E-92A5-DA69ADB7B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367E7-5189-4593-BB2D-8731AF7896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7856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5AACB35-6F1F-47CF-ABA9-066A143E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65B088E-5D67-4BF2-90A3-F0FCAFA725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98A1706-47C2-4490-AF94-9B92E2EF87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C655293-03CF-4964-A01F-4C7D3BB19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415C-E240-42F1-A35D-5A3F2E520B7B}" type="datetimeFigureOut">
              <a:rPr lang="it-IT" smtClean="0"/>
              <a:t>27/03/2024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8DF1BB8-4F5E-4BC2-B0FE-1BD477DC9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32B20AA-5C95-49A6-94DF-3C1E648B7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367E7-5189-4593-BB2D-8731AF7896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5431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B4C8F38-6442-4459-A072-755F7CB0C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7F23C93-CBB2-4EFB-893B-77559ADB9B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2EC49D3-03A8-43C9-B2C2-44C6D5EA6C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7415C-E240-42F1-A35D-5A3F2E520B7B}" type="datetimeFigureOut">
              <a:rPr lang="it-IT" smtClean="0"/>
              <a:t>27/03/2024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A0E2502-9FF0-417E-AD01-5591A12B61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3634F26-9E50-4E29-9324-4FA947D48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367E7-5189-4593-BB2D-8731AF7896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2012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3" r:id="rId14"/>
    <p:sldLayoutId id="2147483665" r:id="rId15"/>
    <p:sldLayoutId id="2147483666" r:id="rId16"/>
    <p:sldLayoutId id="214748366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21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7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8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9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2.png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3.png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39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38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1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7.pn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.png"/><Relationship Id="rId5" Type="http://schemas.openxmlformats.org/officeDocument/2006/relationships/image" Target="../media/image41.png"/><Relationship Id="rId4" Type="http://schemas.openxmlformats.org/officeDocument/2006/relationships/image" Target="../media/image46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9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9.e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0.png"/><Relationship Id="rId7" Type="http://schemas.openxmlformats.org/officeDocument/2006/relationships/image" Target="../media/image53.png"/><Relationship Id="rId12" Type="http://schemas.openxmlformats.org/officeDocument/2006/relationships/image" Target="../media/image49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2.png"/><Relationship Id="rId11" Type="http://schemas.openxmlformats.org/officeDocument/2006/relationships/image" Target="../media/image57.jp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microsoft.com/office/2007/relationships/hdphoto" Target="../media/hdphoto1.wdp"/><Relationship Id="rId9" Type="http://schemas.openxmlformats.org/officeDocument/2006/relationships/image" Target="../media/image5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0.jpg"/><Relationship Id="rId5" Type="http://schemas.microsoft.com/office/2007/relationships/hdphoto" Target="../media/hdphoto2.wdp"/><Relationship Id="rId4" Type="http://schemas.openxmlformats.org/officeDocument/2006/relationships/image" Target="../media/image59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146" y="934858"/>
            <a:ext cx="2165710" cy="1069040"/>
          </a:xfrm>
          <a:prstGeom prst="rect">
            <a:avLst/>
          </a:prstGeom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17FD3DCC-FC94-4F81-81CB-8F675D1384F8}"/>
              </a:ext>
            </a:extLst>
          </p:cNvPr>
          <p:cNvSpPr/>
          <p:nvPr/>
        </p:nvSpPr>
        <p:spPr>
          <a:xfrm>
            <a:off x="0" y="2505670"/>
            <a:ext cx="1219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4800" b="1" dirty="0">
                <a:solidFill>
                  <a:srgbClr val="005477"/>
                </a:solidFill>
              </a:rPr>
              <a:t>Enpam, previdenza e assistenza </a:t>
            </a:r>
          </a:p>
          <a:p>
            <a:pPr algn="ctr"/>
            <a:r>
              <a:rPr lang="it-IT" sz="4800" b="1" dirty="0">
                <a:solidFill>
                  <a:srgbClr val="005477"/>
                </a:solidFill>
              </a:rPr>
              <a:t>per gli iscritti neo abilitati</a:t>
            </a:r>
          </a:p>
        </p:txBody>
      </p:sp>
    </p:spTree>
    <p:extLst>
      <p:ext uri="{BB962C8B-B14F-4D97-AF65-F5344CB8AC3E}">
        <p14:creationId xmlns:p14="http://schemas.microsoft.com/office/powerpoint/2010/main" val="3467738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2262"/>
            <a:ext cx="12192000" cy="6805738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539552" y="162880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539552" y="184482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8" name="Titolo 1"/>
          <p:cNvSpPr txBox="1">
            <a:spLocks/>
          </p:cNvSpPr>
          <p:nvPr/>
        </p:nvSpPr>
        <p:spPr bwMode="auto">
          <a:xfrm>
            <a:off x="685799" y="286760"/>
            <a:ext cx="10753725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defTabSz="914400" eaLnBrk="0" hangingPunct="0">
              <a:lnSpc>
                <a:spcPts val="4000"/>
              </a:lnSpc>
              <a:defRPr/>
            </a:pPr>
            <a:r>
              <a:rPr lang="it-IT" sz="3800" b="1" dirty="0">
                <a:solidFill>
                  <a:srgbClr val="005477"/>
                </a:solidFill>
                <a:ea typeface="+mj-ea"/>
                <a:cs typeface="+mj-cs"/>
              </a:rPr>
              <a:t>LA CONTRIBUZIONE è OBBLIGATORIA</a:t>
            </a:r>
          </a:p>
          <a:p>
            <a:pPr algn="ctr" defTabSz="914400" eaLnBrk="0" hangingPunct="0">
              <a:lnSpc>
                <a:spcPts val="4000"/>
              </a:lnSpc>
              <a:defRPr/>
            </a:pPr>
            <a:r>
              <a:rPr lang="it-IT" sz="3800" b="1" dirty="0">
                <a:solidFill>
                  <a:srgbClr val="005477"/>
                </a:solidFill>
                <a:ea typeface="+mj-ea"/>
                <a:cs typeface="+mj-cs"/>
              </a:rPr>
              <a:t>PERCHÉ</a:t>
            </a:r>
          </a:p>
        </p:txBody>
      </p:sp>
    </p:spTree>
    <p:extLst>
      <p:ext uri="{BB962C8B-B14F-4D97-AF65-F5344CB8AC3E}">
        <p14:creationId xmlns:p14="http://schemas.microsoft.com/office/powerpoint/2010/main" val="2057166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tangolo 24">
            <a:extLst>
              <a:ext uri="{FF2B5EF4-FFF2-40B4-BE49-F238E27FC236}">
                <a16:creationId xmlns:a16="http://schemas.microsoft.com/office/drawing/2014/main" id="{059F200B-454F-8F43-A677-BF1667AC6A89}"/>
              </a:ext>
            </a:extLst>
          </p:cNvPr>
          <p:cNvSpPr/>
          <p:nvPr/>
        </p:nvSpPr>
        <p:spPr>
          <a:xfrm>
            <a:off x="0" y="4593160"/>
            <a:ext cx="12719304" cy="2264840"/>
          </a:xfrm>
          <a:prstGeom prst="rect">
            <a:avLst/>
          </a:prstGeom>
          <a:solidFill>
            <a:srgbClr val="005477"/>
          </a:solidFill>
          <a:ln>
            <a:solidFill>
              <a:srgbClr val="29A6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A192E6A7-C28F-3F45-B1DF-1F6582D5B6C8}"/>
              </a:ext>
            </a:extLst>
          </p:cNvPr>
          <p:cNvSpPr/>
          <p:nvPr/>
        </p:nvSpPr>
        <p:spPr>
          <a:xfrm>
            <a:off x="0" y="2297493"/>
            <a:ext cx="12719304" cy="22479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9A6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7F441F92-8E4F-C248-ADBD-96A919557BBC}"/>
              </a:ext>
            </a:extLst>
          </p:cNvPr>
          <p:cNvSpPr/>
          <p:nvPr/>
        </p:nvSpPr>
        <p:spPr>
          <a:xfrm>
            <a:off x="0" y="0"/>
            <a:ext cx="12719304" cy="2247900"/>
          </a:xfrm>
          <a:prstGeom prst="rect">
            <a:avLst/>
          </a:prstGeom>
          <a:solidFill>
            <a:srgbClr val="00A6DE"/>
          </a:solidFill>
          <a:ln>
            <a:solidFill>
              <a:srgbClr val="29A6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070C0"/>
              </a:solidFill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BBDDA51-CC3F-4D4C-BA2D-537E4502E2E8}"/>
              </a:ext>
            </a:extLst>
          </p:cNvPr>
          <p:cNvSpPr txBox="1"/>
          <p:nvPr/>
        </p:nvSpPr>
        <p:spPr>
          <a:xfrm>
            <a:off x="4142994" y="2807547"/>
            <a:ext cx="619055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>
                <a:solidFill>
                  <a:schemeClr val="bg1"/>
                </a:solidFill>
              </a:rPr>
              <a:t>ASSISTENZA</a:t>
            </a:r>
          </a:p>
          <a:p>
            <a:r>
              <a:rPr lang="it-IT" sz="3600" dirty="0">
                <a:solidFill>
                  <a:schemeClr val="bg1"/>
                </a:solidFill>
                <a:sym typeface="Wingdings"/>
              </a:rPr>
              <a:t>IN CASO DI BISOGNO</a:t>
            </a:r>
            <a:endParaRPr lang="it-IT" sz="3600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1295DA93-E614-C14F-B310-3E31D88DC817}"/>
              </a:ext>
            </a:extLst>
          </p:cNvPr>
          <p:cNvSpPr txBox="1"/>
          <p:nvPr/>
        </p:nvSpPr>
        <p:spPr>
          <a:xfrm>
            <a:off x="4113816" y="514302"/>
            <a:ext cx="758288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>
                <a:solidFill>
                  <a:schemeClr val="bg1"/>
                </a:solidFill>
              </a:rPr>
              <a:t>PREVIDENZA </a:t>
            </a:r>
            <a:endParaRPr lang="it-IT" sz="4000" dirty="0">
              <a:solidFill>
                <a:schemeClr val="bg1"/>
              </a:solidFill>
              <a:sym typeface="Wingdings"/>
            </a:endParaRPr>
          </a:p>
          <a:p>
            <a:r>
              <a:rPr lang="it-IT" sz="3600" dirty="0">
                <a:solidFill>
                  <a:schemeClr val="bg1"/>
                </a:solidFill>
                <a:sym typeface="Wingdings"/>
              </a:rPr>
              <a:t>PENSIONI</a:t>
            </a:r>
            <a:endParaRPr lang="it-IT" dirty="0"/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2681FC0A-6458-4F41-9DC0-71EDC43CCAC0}"/>
              </a:ext>
            </a:extLst>
          </p:cNvPr>
          <p:cNvSpPr txBox="1"/>
          <p:nvPr/>
        </p:nvSpPr>
        <p:spPr>
          <a:xfrm>
            <a:off x="4142994" y="4799213"/>
            <a:ext cx="85763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>
                <a:solidFill>
                  <a:schemeClr val="bg1"/>
                </a:solidFill>
              </a:rPr>
              <a:t>WELFARE </a:t>
            </a:r>
            <a:endParaRPr lang="it-IT" sz="3600" dirty="0">
              <a:solidFill>
                <a:schemeClr val="bg1"/>
              </a:solidFill>
              <a:sym typeface="Wingdings"/>
            </a:endParaRPr>
          </a:p>
          <a:p>
            <a:r>
              <a:rPr lang="it-IT" sz="3600" dirty="0">
                <a:solidFill>
                  <a:schemeClr val="bg1"/>
                </a:solidFill>
                <a:sym typeface="Wingdings"/>
              </a:rPr>
              <a:t>A SOSTEGNO DI PROFESSIONE, </a:t>
            </a:r>
          </a:p>
          <a:p>
            <a:r>
              <a:rPr lang="it-IT" sz="3600" dirty="0">
                <a:solidFill>
                  <a:schemeClr val="bg1"/>
                </a:solidFill>
                <a:sym typeface="Wingdings"/>
              </a:rPr>
              <a:t>SALUTE E FAMIGLIA</a:t>
            </a:r>
            <a:endParaRPr lang="it-IT" sz="3600" dirty="0"/>
          </a:p>
        </p:txBody>
      </p:sp>
      <p:pic>
        <p:nvPicPr>
          <p:cNvPr id="28" name="Immagine 27">
            <a:extLst>
              <a:ext uri="{FF2B5EF4-FFF2-40B4-BE49-F238E27FC236}">
                <a16:creationId xmlns:a16="http://schemas.microsoft.com/office/drawing/2014/main" id="{3E92BC56-86DE-1243-98D0-90F5983B05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911"/>
          <a:stretch/>
        </p:blipFill>
        <p:spPr>
          <a:xfrm>
            <a:off x="862076" y="188913"/>
            <a:ext cx="2944876" cy="1934258"/>
          </a:xfrm>
          <a:prstGeom prst="rect">
            <a:avLst/>
          </a:prstGeom>
          <a:ln>
            <a:solidFill>
              <a:schemeClr val="bg1"/>
            </a:solidFill>
          </a:ln>
          <a:effectLst>
            <a:softEdge rad="76200"/>
          </a:effectLst>
        </p:spPr>
      </p:pic>
      <p:pic>
        <p:nvPicPr>
          <p:cNvPr id="30" name="Immagine 29">
            <a:extLst>
              <a:ext uri="{FF2B5EF4-FFF2-40B4-BE49-F238E27FC236}">
                <a16:creationId xmlns:a16="http://schemas.microsoft.com/office/drawing/2014/main" id="{02FDB449-AE8C-2141-9F5B-3F237A76FA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376" y="4742135"/>
            <a:ext cx="2957576" cy="1966889"/>
          </a:xfrm>
          <a:prstGeom prst="rect">
            <a:avLst/>
          </a:prstGeom>
          <a:effectLst>
            <a:softEdge rad="76200"/>
          </a:effectLst>
        </p:spPr>
      </p:pic>
      <p:pic>
        <p:nvPicPr>
          <p:cNvPr id="31" name="Immagine 30" descr="slide 18 Ltc.jpg">
            <a:extLst>
              <a:ext uri="{FF2B5EF4-FFF2-40B4-BE49-F238E27FC236}">
                <a16:creationId xmlns:a16="http://schemas.microsoft.com/office/drawing/2014/main" id="{F2CD89CC-032C-FE48-84CB-576A7EC9A1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076" y="2503344"/>
            <a:ext cx="2957576" cy="1886032"/>
          </a:xfrm>
          <a:prstGeom prst="rect">
            <a:avLst/>
          </a:prstGeom>
          <a:ln w="12700">
            <a:solidFill>
              <a:schemeClr val="bg1"/>
            </a:solidFill>
          </a:ln>
          <a:effectLst>
            <a:softEdge rad="76200"/>
          </a:effectLst>
        </p:spPr>
      </p:pic>
    </p:spTree>
    <p:extLst>
      <p:ext uri="{BB962C8B-B14F-4D97-AF65-F5344CB8AC3E}">
        <p14:creationId xmlns:p14="http://schemas.microsoft.com/office/powerpoint/2010/main" val="7242978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97F7E506-3FB4-4485-90C5-02F6B1630D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949"/>
          <a:stretch/>
        </p:blipFill>
        <p:spPr>
          <a:xfrm>
            <a:off x="503341" y="297808"/>
            <a:ext cx="10872131" cy="5935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2280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D02B859-3305-4F7D-8359-8EA4FA1F4F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495"/>
          <a:stretch/>
        </p:blipFill>
        <p:spPr>
          <a:xfrm>
            <a:off x="536896" y="369116"/>
            <a:ext cx="10879588" cy="5905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9367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>
            <a:extLst>
              <a:ext uri="{FF2B5EF4-FFF2-40B4-BE49-F238E27FC236}">
                <a16:creationId xmlns:a16="http://schemas.microsoft.com/office/drawing/2014/main" id="{0E225484-9B3D-2DD2-C115-F402613AA8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1995" y="0"/>
            <a:ext cx="12573995" cy="6858000"/>
          </a:xfrm>
          <a:prstGeom prst="rect">
            <a:avLst/>
          </a:prstGeom>
        </p:spPr>
      </p:pic>
      <p:pic>
        <p:nvPicPr>
          <p:cNvPr id="7" name="Immagine 6" descr="Immagine che contiene testo&#10;&#10;Descrizione generata automaticamente">
            <a:extLst>
              <a:ext uri="{FF2B5EF4-FFF2-40B4-BE49-F238E27FC236}">
                <a16:creationId xmlns:a16="http://schemas.microsoft.com/office/drawing/2014/main" id="{3AC9D14D-8D1B-EBF7-B180-C8C07C9C2EF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63" r="2153"/>
          <a:stretch/>
        </p:blipFill>
        <p:spPr>
          <a:xfrm>
            <a:off x="6183629" y="0"/>
            <a:ext cx="5878997" cy="3951514"/>
          </a:xfrm>
          <a:prstGeom prst="rect">
            <a:avLst/>
          </a:prstGeom>
        </p:spPr>
      </p:pic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1A207CFB-B41C-5504-2394-201DC6BC2D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5242946"/>
              </p:ext>
            </p:extLst>
          </p:nvPr>
        </p:nvGraphicFramePr>
        <p:xfrm>
          <a:off x="-53410" y="1185216"/>
          <a:ext cx="5878997" cy="20421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2597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92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7752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dirty="0">
                          <a:solidFill>
                            <a:schemeClr val="bg1"/>
                          </a:solidFill>
                        </a:rPr>
                        <a:t>QUOTA A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1" dirty="0">
                        <a:solidFill>
                          <a:srgbClr val="00547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5792933"/>
                  </a:ext>
                </a:extLst>
              </a:tr>
              <a:tr h="31877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600" b="0" kern="1200" dirty="0">
                          <a:solidFill>
                            <a:srgbClr val="005477"/>
                          </a:solidFill>
                        </a:rPr>
                        <a:t>Studenti </a:t>
                      </a:r>
                      <a:endParaRPr lang="it-IT" sz="1600" b="0" kern="1200" dirty="0">
                        <a:solidFill>
                          <a:srgbClr val="005477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dirty="0">
                          <a:solidFill>
                            <a:srgbClr val="005477"/>
                          </a:solidFill>
                          <a:sym typeface="Monotype Sorts" pitchFamily="2" charset="2"/>
                        </a:rPr>
                        <a:t>140,47 euro</a:t>
                      </a:r>
                      <a:endParaRPr lang="it-IT" sz="1600" b="0" dirty="0">
                        <a:solidFill>
                          <a:srgbClr val="00547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6036643"/>
                  </a:ext>
                </a:extLst>
              </a:tr>
              <a:tr h="318773">
                <a:tc>
                  <a:txBody>
                    <a:bodyPr/>
                    <a:lstStyle/>
                    <a:p>
                      <a:pPr algn="l"/>
                      <a:r>
                        <a:rPr lang="it-IT" sz="1600" b="0" dirty="0">
                          <a:solidFill>
                            <a:srgbClr val="005477"/>
                          </a:solidFill>
                        </a:rPr>
                        <a:t>Fino a 30 anni</a:t>
                      </a:r>
                      <a:endParaRPr lang="it-IT" sz="1600" b="0" dirty="0">
                        <a:solidFill>
                          <a:srgbClr val="00547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0" dirty="0">
                          <a:solidFill>
                            <a:srgbClr val="005477"/>
                          </a:solidFill>
                          <a:sym typeface="Monotype Sorts" pitchFamily="2" charset="2"/>
                        </a:rPr>
                        <a:t>280,93 euro</a:t>
                      </a:r>
                      <a:endParaRPr lang="it-IT" sz="1600" b="0" dirty="0">
                        <a:solidFill>
                          <a:srgbClr val="00547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8773">
                <a:tc>
                  <a:txBody>
                    <a:bodyPr/>
                    <a:lstStyle/>
                    <a:p>
                      <a:pPr algn="l"/>
                      <a:r>
                        <a:rPr lang="it-IT" sz="1600" b="0" dirty="0">
                          <a:solidFill>
                            <a:srgbClr val="005477"/>
                          </a:solidFill>
                        </a:rPr>
                        <a:t>Fra 30 e 35 anni	 </a:t>
                      </a:r>
                      <a:endParaRPr lang="it-IT" sz="1600" b="0" dirty="0">
                        <a:solidFill>
                          <a:srgbClr val="00547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0" dirty="0">
                          <a:solidFill>
                            <a:srgbClr val="005477"/>
                          </a:solidFill>
                          <a:sym typeface="Monotype Sorts" pitchFamily="2" charset="2"/>
                        </a:rPr>
                        <a:t>545,28 euro</a:t>
                      </a:r>
                      <a:endParaRPr lang="it-IT" sz="1600" b="0" dirty="0">
                        <a:solidFill>
                          <a:srgbClr val="00547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8773">
                <a:tc>
                  <a:txBody>
                    <a:bodyPr/>
                    <a:lstStyle/>
                    <a:p>
                      <a:pPr algn="l"/>
                      <a:r>
                        <a:rPr lang="it-IT" sz="1600" b="0" dirty="0">
                          <a:solidFill>
                            <a:srgbClr val="005477"/>
                          </a:solidFill>
                        </a:rPr>
                        <a:t>Fra 35 e 40 anni	</a:t>
                      </a:r>
                      <a:endParaRPr lang="it-IT" sz="1600" b="0" dirty="0">
                        <a:solidFill>
                          <a:srgbClr val="00547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0" dirty="0">
                          <a:solidFill>
                            <a:srgbClr val="005477"/>
                          </a:solidFill>
                          <a:sym typeface="Monotype Sorts" pitchFamily="2" charset="2"/>
                        </a:rPr>
                        <a:t>1.023,24 euro</a:t>
                      </a:r>
                      <a:endParaRPr lang="it-IT" sz="1600" b="0" dirty="0">
                        <a:solidFill>
                          <a:srgbClr val="00547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8773">
                <a:tc>
                  <a:txBody>
                    <a:bodyPr/>
                    <a:lstStyle/>
                    <a:p>
                      <a:pPr algn="l"/>
                      <a:r>
                        <a:rPr lang="it-IT" sz="1600" b="0" dirty="0">
                          <a:solidFill>
                            <a:srgbClr val="005477"/>
                          </a:solidFill>
                        </a:rPr>
                        <a:t>Oltre i 40 anni</a:t>
                      </a:r>
                      <a:endParaRPr lang="it-IT" sz="1600" b="0" dirty="0">
                        <a:solidFill>
                          <a:srgbClr val="00547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0" dirty="0">
                          <a:solidFill>
                            <a:srgbClr val="005477"/>
                          </a:solidFill>
                          <a:sym typeface="Monotype Sorts" pitchFamily="2" charset="2"/>
                        </a:rPr>
                        <a:t>1.889,75 euro</a:t>
                      </a:r>
                      <a:endParaRPr lang="it-IT" sz="1600" b="0" dirty="0">
                        <a:solidFill>
                          <a:srgbClr val="00547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BF064927-DBA7-B6C2-5693-2A725B7127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4903251"/>
              </p:ext>
            </p:extLst>
          </p:nvPr>
        </p:nvGraphicFramePr>
        <p:xfrm>
          <a:off x="-53410" y="3535773"/>
          <a:ext cx="5879849" cy="26212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2710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088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807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dirty="0">
                          <a:solidFill>
                            <a:schemeClr val="bg1"/>
                          </a:solidFill>
                        </a:rPr>
                        <a:t>FONDO DELLA MEDICINA CONVENZIONATA E ACCREDITATA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1" kern="1200" dirty="0">
                        <a:solidFill>
                          <a:srgbClr val="00547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98246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it-IT" sz="1600" b="1" kern="1200" dirty="0">
                        <a:solidFill>
                          <a:srgbClr val="00547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>
                          <a:solidFill>
                            <a:srgbClr val="005477"/>
                          </a:solidFill>
                        </a:rPr>
                        <a:t>ALIQUOTA</a:t>
                      </a:r>
                      <a:endParaRPr lang="it-IT" sz="1600" b="1" kern="1200" dirty="0">
                        <a:solidFill>
                          <a:srgbClr val="00547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402">
                <a:tc>
                  <a:txBody>
                    <a:bodyPr/>
                    <a:lstStyle/>
                    <a:p>
                      <a:pPr algn="l"/>
                      <a:r>
                        <a:rPr lang="it-IT" sz="1600" b="0" kern="1200" dirty="0">
                          <a:solidFill>
                            <a:srgbClr val="005477"/>
                          </a:solidFill>
                        </a:rPr>
                        <a:t>Medici di medicina generale</a:t>
                      </a:r>
                      <a:endParaRPr lang="it-IT" sz="1600" b="0" kern="1200" dirty="0">
                        <a:solidFill>
                          <a:srgbClr val="00547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0" kern="1200" dirty="0">
                          <a:solidFill>
                            <a:srgbClr val="005477"/>
                          </a:solidFill>
                        </a:rPr>
                        <a:t>26%</a:t>
                      </a:r>
                      <a:endParaRPr lang="it-IT" sz="1600" b="0" kern="1200" dirty="0">
                        <a:solidFill>
                          <a:srgbClr val="00547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402">
                <a:tc>
                  <a:txBody>
                    <a:bodyPr/>
                    <a:lstStyle/>
                    <a:p>
                      <a:pPr algn="l"/>
                      <a:r>
                        <a:rPr lang="it-IT" sz="1600" b="0" kern="1200" dirty="0">
                          <a:solidFill>
                            <a:srgbClr val="005477"/>
                          </a:solidFill>
                        </a:rPr>
                        <a:t>Pediatri</a:t>
                      </a:r>
                      <a:endParaRPr lang="it-IT" sz="1600" b="0" kern="1200" dirty="0">
                        <a:solidFill>
                          <a:srgbClr val="00547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0" kern="1200" dirty="0">
                          <a:solidFill>
                            <a:srgbClr val="005477"/>
                          </a:solidFill>
                        </a:rPr>
                        <a:t>25%</a:t>
                      </a:r>
                      <a:endParaRPr lang="it-IT" sz="1600" b="0" kern="1200" dirty="0">
                        <a:solidFill>
                          <a:srgbClr val="00547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9402">
                <a:tc>
                  <a:txBody>
                    <a:bodyPr/>
                    <a:lstStyle/>
                    <a:p>
                      <a:pPr algn="l"/>
                      <a:r>
                        <a:rPr lang="it-IT" sz="1600" b="0" kern="1200" dirty="0">
                          <a:solidFill>
                            <a:srgbClr val="005477"/>
                          </a:solidFill>
                        </a:rPr>
                        <a:t>Specialisti ambulatoriali e Medicina dei servizi</a:t>
                      </a:r>
                      <a:endParaRPr lang="it-IT" sz="1600" b="0" kern="1200" dirty="0">
                        <a:solidFill>
                          <a:srgbClr val="00547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0" kern="1200" dirty="0">
                          <a:solidFill>
                            <a:srgbClr val="005477"/>
                          </a:solidFill>
                        </a:rPr>
                        <a:t>32,65%</a:t>
                      </a:r>
                      <a:endParaRPr lang="it-IT" sz="1600" b="0" kern="1200" dirty="0">
                        <a:solidFill>
                          <a:srgbClr val="00547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9402">
                <a:tc>
                  <a:txBody>
                    <a:bodyPr/>
                    <a:lstStyle/>
                    <a:p>
                      <a:pPr algn="l"/>
                      <a:r>
                        <a:rPr lang="it-IT" sz="1600" b="0" kern="1200" dirty="0">
                          <a:solidFill>
                            <a:srgbClr val="005477"/>
                          </a:solidFill>
                        </a:rPr>
                        <a:t>Specialisti esterni a visita</a:t>
                      </a:r>
                      <a:endParaRPr lang="it-IT" sz="1600" b="0" kern="1200" dirty="0">
                        <a:solidFill>
                          <a:srgbClr val="00547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0" kern="1200" dirty="0">
                          <a:solidFill>
                            <a:srgbClr val="005477"/>
                          </a:solidFill>
                        </a:rPr>
                        <a:t>26%</a:t>
                      </a:r>
                      <a:endParaRPr lang="it-IT" sz="1600" b="0" kern="1200" dirty="0">
                        <a:solidFill>
                          <a:srgbClr val="00547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75813425"/>
                  </a:ext>
                </a:extLst>
              </a:tr>
              <a:tr h="2494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kern="1200" dirty="0">
                          <a:solidFill>
                            <a:srgbClr val="005477"/>
                          </a:solidFill>
                        </a:rPr>
                        <a:t>Specialisti esterni a prestazione</a:t>
                      </a:r>
                      <a:endParaRPr lang="it-IT" sz="1600" b="0" kern="1200" dirty="0">
                        <a:solidFill>
                          <a:srgbClr val="00547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0" kern="1200" dirty="0">
                          <a:solidFill>
                            <a:srgbClr val="005477"/>
                          </a:solidFill>
                        </a:rPr>
                        <a:t>20%</a:t>
                      </a:r>
                      <a:endParaRPr lang="it-IT" sz="1600" b="0" kern="1200" dirty="0">
                        <a:solidFill>
                          <a:srgbClr val="00547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6599393"/>
                  </a:ext>
                </a:extLst>
              </a:tr>
            </a:tbl>
          </a:graphicData>
        </a:graphic>
      </p:graphicFrame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1070421-DC93-005E-9D16-B37AB2F3C27F}"/>
              </a:ext>
            </a:extLst>
          </p:cNvPr>
          <p:cNvSpPr txBox="1"/>
          <p:nvPr/>
        </p:nvSpPr>
        <p:spPr>
          <a:xfrm>
            <a:off x="0" y="199712"/>
            <a:ext cx="12192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800" b="1" dirty="0">
                <a:solidFill>
                  <a:srgbClr val="005477"/>
                </a:solidFill>
              </a:rPr>
              <a:t>COSTI E ALIQUOTE 2024</a:t>
            </a:r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270028C9-5919-A875-6B0A-38A4AA69359F}"/>
              </a:ext>
            </a:extLst>
          </p:cNvPr>
          <p:cNvGraphicFramePr>
            <a:graphicFrameLocks noGrp="1"/>
          </p:cNvGraphicFramePr>
          <p:nvPr/>
        </p:nvGraphicFramePr>
        <p:xfrm>
          <a:off x="6365563" y="3627213"/>
          <a:ext cx="5543126" cy="24384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867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63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spc="-70" baseline="0" dirty="0">
                          <a:solidFill>
                            <a:schemeClr val="bg1"/>
                          </a:solidFill>
                        </a:rPr>
                        <a:t>QUOTA B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1" kern="1200" dirty="0">
                        <a:solidFill>
                          <a:srgbClr val="00547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98246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it-IT" sz="1600" b="1" kern="1200" dirty="0">
                        <a:solidFill>
                          <a:srgbClr val="00547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>
                          <a:solidFill>
                            <a:srgbClr val="005477"/>
                          </a:solidFill>
                        </a:rPr>
                        <a:t>ALIQUOTA</a:t>
                      </a:r>
                      <a:endParaRPr lang="it-IT" sz="1600" b="1" kern="1200" dirty="0">
                        <a:solidFill>
                          <a:srgbClr val="00547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402">
                <a:tc>
                  <a:txBody>
                    <a:bodyPr/>
                    <a:lstStyle/>
                    <a:p>
                      <a:pPr algn="l"/>
                      <a:r>
                        <a:rPr lang="it-IT" sz="1600" b="0" kern="1200" dirty="0">
                          <a:solidFill>
                            <a:srgbClr val="005477"/>
                          </a:solidFill>
                        </a:rPr>
                        <a:t>Liberi professionisti</a:t>
                      </a:r>
                      <a:endParaRPr lang="it-IT" sz="1600" b="0" kern="1200" dirty="0">
                        <a:solidFill>
                          <a:srgbClr val="00547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0" kern="1200" dirty="0">
                          <a:solidFill>
                            <a:srgbClr val="005477"/>
                          </a:solidFill>
                        </a:rPr>
                        <a:t>19,5%</a:t>
                      </a:r>
                      <a:endParaRPr lang="it-IT" sz="1600" b="0" kern="1200" dirty="0">
                        <a:solidFill>
                          <a:srgbClr val="00547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402">
                <a:tc>
                  <a:txBody>
                    <a:bodyPr/>
                    <a:lstStyle/>
                    <a:p>
                      <a:pPr algn="l"/>
                      <a:r>
                        <a:rPr lang="it-IT" sz="1600" b="0" kern="1200" dirty="0">
                          <a:solidFill>
                            <a:srgbClr val="005477"/>
                          </a:solidFill>
                        </a:rPr>
                        <a:t>Pensionati, medici convenzionati, ospedalieri extramoenia e specializzandi</a:t>
                      </a:r>
                      <a:endParaRPr lang="it-IT" sz="1600" b="0" kern="1200" dirty="0">
                        <a:solidFill>
                          <a:srgbClr val="00547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0" kern="1200" dirty="0">
                          <a:solidFill>
                            <a:srgbClr val="005477"/>
                          </a:solidFill>
                        </a:rPr>
                        <a:t>9,75%</a:t>
                      </a:r>
                      <a:endParaRPr lang="it-IT" sz="1600" b="0" kern="1200" dirty="0">
                        <a:solidFill>
                          <a:srgbClr val="00547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9402">
                <a:tc>
                  <a:txBody>
                    <a:bodyPr/>
                    <a:lstStyle/>
                    <a:p>
                      <a:pPr algn="l"/>
                      <a:r>
                        <a:rPr lang="it-IT" sz="1600" b="0" kern="1200" dirty="0">
                          <a:solidFill>
                            <a:srgbClr val="005477"/>
                          </a:solidFill>
                        </a:rPr>
                        <a:t>Ospedalieri intramoenia e iscritti al corso </a:t>
                      </a:r>
                      <a:r>
                        <a:rPr lang="it-IT" sz="1600" b="0" kern="1200" dirty="0" err="1">
                          <a:solidFill>
                            <a:srgbClr val="005477"/>
                          </a:solidFill>
                        </a:rPr>
                        <a:t>Mmg</a:t>
                      </a:r>
                      <a:endParaRPr lang="it-IT" sz="1600" b="0" kern="1200" dirty="0">
                        <a:solidFill>
                          <a:srgbClr val="00547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0" kern="1200" dirty="0">
                          <a:solidFill>
                            <a:srgbClr val="005477"/>
                          </a:solidFill>
                        </a:rPr>
                        <a:t>2%</a:t>
                      </a:r>
                      <a:endParaRPr lang="it-IT" sz="1600" b="0" kern="1200" dirty="0">
                        <a:solidFill>
                          <a:srgbClr val="00547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75813425"/>
                  </a:ext>
                </a:extLst>
              </a:tr>
            </a:tbl>
          </a:graphicData>
        </a:graphic>
      </p:graphicFrame>
      <p:pic>
        <p:nvPicPr>
          <p:cNvPr id="14" name="Immagine 13">
            <a:extLst>
              <a:ext uri="{FF2B5EF4-FFF2-40B4-BE49-F238E27FC236}">
                <a16:creationId xmlns:a16="http://schemas.microsoft.com/office/drawing/2014/main" id="{B0F72A3B-1097-2980-3B29-EFD3D57F892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66" t="91603"/>
          <a:stretch/>
        </p:blipFill>
        <p:spPr>
          <a:xfrm>
            <a:off x="9532620" y="6286500"/>
            <a:ext cx="2641662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3124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Carattere, Sito Web&#10;&#10;Descrizione generata automaticamente">
            <a:extLst>
              <a:ext uri="{FF2B5EF4-FFF2-40B4-BE49-F238E27FC236}">
                <a16:creationId xmlns:a16="http://schemas.microsoft.com/office/drawing/2014/main" id="{0C4A859C-DFA8-5E31-C730-C399ED891C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7" y="0"/>
            <a:ext cx="121934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7987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C3934370-B045-43F0-B32A-3A0E8D850F3A}"/>
              </a:ext>
            </a:extLst>
          </p:cNvPr>
          <p:cNvSpPr txBox="1"/>
          <p:nvPr/>
        </p:nvSpPr>
        <p:spPr>
          <a:xfrm>
            <a:off x="5110385" y="221579"/>
            <a:ext cx="6699903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400" b="1" dirty="0">
                <a:solidFill>
                  <a:srgbClr val="00547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MUTUI AGEVOLATI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9F5A6442-CA88-4BE3-8B0E-8C9C22B8F824}"/>
              </a:ext>
            </a:extLst>
          </p:cNvPr>
          <p:cNvSpPr/>
          <p:nvPr/>
        </p:nvSpPr>
        <p:spPr>
          <a:xfrm>
            <a:off x="5024927" y="837132"/>
            <a:ext cx="7050280" cy="569386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/>
          <a:p>
            <a:r>
              <a:rPr lang="it-IT" sz="2800" b="1" dirty="0">
                <a:solidFill>
                  <a:srgbClr val="005477"/>
                </a:solidFill>
                <a:effectLst/>
              </a:rPr>
              <a:t>Fino a 300mila euro </a:t>
            </a:r>
            <a:r>
              <a:rPr lang="it-IT" sz="2800" dirty="0">
                <a:solidFill>
                  <a:srgbClr val="005477"/>
                </a:solidFill>
                <a:effectLst/>
              </a:rPr>
              <a:t>a tasso fisso per acquistare la prima casa o lo studio professionale. </a:t>
            </a:r>
          </a:p>
          <a:p>
            <a:endParaRPr lang="it-IT" sz="2800" dirty="0">
              <a:solidFill>
                <a:srgbClr val="005477"/>
              </a:solidFill>
            </a:endParaRPr>
          </a:p>
          <a:p>
            <a:r>
              <a:rPr lang="it-IT" sz="2800" dirty="0">
                <a:solidFill>
                  <a:srgbClr val="005377"/>
                </a:solidFill>
              </a:rPr>
              <a:t>L’agevolazione non riguarda tanto il tasso di interesse, ma soprattutto </a:t>
            </a:r>
            <a:r>
              <a:rPr lang="it-IT" sz="2800" b="1" dirty="0">
                <a:solidFill>
                  <a:srgbClr val="005377"/>
                </a:solidFill>
              </a:rPr>
              <a:t>le condizioni di accesso </a:t>
            </a:r>
            <a:r>
              <a:rPr lang="it-IT" sz="2800" dirty="0">
                <a:solidFill>
                  <a:srgbClr val="005377"/>
                </a:solidFill>
              </a:rPr>
              <a:t>poiché, a differenza di quelle delle banche, permettono di </a:t>
            </a:r>
            <a:r>
              <a:rPr lang="it-IT" sz="2800" b="1" dirty="0">
                <a:solidFill>
                  <a:srgbClr val="005377"/>
                </a:solidFill>
              </a:rPr>
              <a:t>ottenere un mutuo anche a chi ha un reddito modesto</a:t>
            </a:r>
            <a:r>
              <a:rPr lang="it-IT" sz="2800" dirty="0">
                <a:solidFill>
                  <a:srgbClr val="005377"/>
                </a:solidFill>
              </a:rPr>
              <a:t>.</a:t>
            </a:r>
          </a:p>
          <a:p>
            <a:endParaRPr lang="it-IT" sz="2800" kern="0" dirty="0">
              <a:solidFill>
                <a:srgbClr val="005477"/>
              </a:solidFill>
            </a:endParaRPr>
          </a:p>
          <a:p>
            <a:r>
              <a:rPr lang="it-IT" sz="2800" kern="0" dirty="0">
                <a:solidFill>
                  <a:srgbClr val="005477"/>
                </a:solidFill>
              </a:rPr>
              <a:t>Il mutuo acceso con l’Enpam può essere in seguito </a:t>
            </a:r>
            <a:r>
              <a:rPr lang="it-IT" sz="2800" b="1" kern="0" dirty="0">
                <a:solidFill>
                  <a:srgbClr val="005477"/>
                </a:solidFill>
              </a:rPr>
              <a:t>trasferito a una banca </a:t>
            </a:r>
            <a:r>
              <a:rPr lang="it-IT" sz="2800" kern="0" dirty="0">
                <a:solidFill>
                  <a:srgbClr val="005477"/>
                </a:solidFill>
              </a:rPr>
              <a:t>(es: per avere interessi più bassi).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EADA818A-1B1F-6649-9428-C43EFF810D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76" t="90507" r="5987"/>
          <a:stretch/>
        </p:blipFill>
        <p:spPr>
          <a:xfrm>
            <a:off x="9521687" y="6211957"/>
            <a:ext cx="1928191" cy="646047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334412E1-6515-44D5-A455-D37C8884D5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67" y="1784321"/>
            <a:ext cx="3901136" cy="325421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D48ECE80-DB83-40D1-9834-DA8BB7C95D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36" y="418548"/>
            <a:ext cx="4173020" cy="582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4673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16">
            <a:extLst>
              <a:ext uri="{FF2B5EF4-FFF2-40B4-BE49-F238E27FC236}">
                <a16:creationId xmlns:a16="http://schemas.microsoft.com/office/drawing/2014/main" id="{3E29AE3C-A7F6-4C00-8EDD-FFFF491E05BE}"/>
              </a:ext>
            </a:extLst>
          </p:cNvPr>
          <p:cNvSpPr txBox="1"/>
          <p:nvPr/>
        </p:nvSpPr>
        <p:spPr>
          <a:xfrm>
            <a:off x="1504060" y="944584"/>
            <a:ext cx="4412300" cy="230832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1429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2400" b="1" dirty="0">
                <a:solidFill>
                  <a:srgbClr val="00A6DE"/>
                </a:solidFill>
                <a:cs typeface="Arial" pitchFamily="34"/>
              </a:rPr>
              <a:t>INDENNITÀ DI MATERNITÀ</a:t>
            </a:r>
            <a:endParaRPr lang="it-IT" sz="2400" b="1" dirty="0">
              <a:solidFill>
                <a:srgbClr val="005477"/>
              </a:solidFill>
            </a:endParaRPr>
          </a:p>
          <a:p>
            <a:pPr marL="14292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2000" b="1" dirty="0">
                <a:solidFill>
                  <a:srgbClr val="005477"/>
                </a:solidFill>
              </a:rPr>
              <a:t>Fino a 29.571,10 euro per l’indennità di maternità; </a:t>
            </a:r>
            <a:r>
              <a:rPr lang="it-IT" sz="2000" dirty="0">
                <a:solidFill>
                  <a:srgbClr val="005477"/>
                </a:solidFill>
              </a:rPr>
              <a:t>per i soggetti con reddito </a:t>
            </a:r>
            <a:r>
              <a:rPr lang="it-IT" sz="2000" b="1" dirty="0">
                <a:solidFill>
                  <a:srgbClr val="005477"/>
                </a:solidFill>
              </a:rPr>
              <a:t>basso</a:t>
            </a:r>
            <a:r>
              <a:rPr lang="it-IT" sz="2000" b="0" i="0" u="none" strike="noStrike" kern="1200" cap="none" spc="0" baseline="0" dirty="0">
                <a:solidFill>
                  <a:srgbClr val="005477"/>
                </a:solidFill>
                <a:uFillTx/>
                <a:ea typeface="Calibri" pitchFamily="34"/>
                <a:cs typeface="Arial" pitchFamily="34"/>
              </a:rPr>
              <a:t> l’indennità minima </a:t>
            </a:r>
            <a:r>
              <a:rPr lang="it-IT" sz="2000" dirty="0">
                <a:solidFill>
                  <a:srgbClr val="005477"/>
                </a:solidFill>
                <a:ea typeface="Calibri" pitchFamily="34"/>
                <a:cs typeface="Arial" pitchFamily="34"/>
              </a:rPr>
              <a:t>è di </a:t>
            </a:r>
            <a:r>
              <a:rPr lang="it-IT" sz="2000" b="1" dirty="0">
                <a:solidFill>
                  <a:srgbClr val="005477"/>
                </a:solidFill>
                <a:ea typeface="Calibri" pitchFamily="34"/>
                <a:cs typeface="Arial" pitchFamily="34"/>
              </a:rPr>
              <a:t>7.093,89</a:t>
            </a:r>
            <a:r>
              <a:rPr lang="it-IT" sz="2000" b="1" i="0" u="none" strike="noStrike" kern="1200" cap="none" spc="0" baseline="0" dirty="0">
                <a:solidFill>
                  <a:srgbClr val="005477"/>
                </a:solidFill>
                <a:uFillTx/>
                <a:ea typeface="Calibri" pitchFamily="34"/>
                <a:cs typeface="Arial" pitchFamily="34"/>
              </a:rPr>
              <a:t> euro </a:t>
            </a:r>
            <a:r>
              <a:rPr lang="it-IT" sz="2000" i="0" u="none" strike="noStrike" kern="1200" cap="none" spc="0" baseline="0" dirty="0">
                <a:solidFill>
                  <a:srgbClr val="005477"/>
                </a:solidFill>
                <a:uFillTx/>
                <a:ea typeface="Calibri" pitchFamily="34"/>
                <a:cs typeface="Arial" pitchFamily="34"/>
              </a:rPr>
              <a:t>(tre mesi di maternità in più per le libere professioniste con un reddito </a:t>
            </a:r>
            <a:r>
              <a:rPr lang="it-IT" sz="2000" i="0" u="none" strike="noStrike" kern="1200" cap="none" spc="0" baseline="0">
                <a:solidFill>
                  <a:srgbClr val="005477"/>
                </a:solidFill>
                <a:uFillTx/>
                <a:ea typeface="Calibri" pitchFamily="34"/>
                <a:cs typeface="Arial" pitchFamily="34"/>
              </a:rPr>
              <a:t>inferiore 9.280,21 </a:t>
            </a:r>
            <a:r>
              <a:rPr lang="it-IT" sz="2000" i="0" u="none" strike="noStrike" kern="1200" cap="none" spc="0" baseline="0" dirty="0">
                <a:solidFill>
                  <a:srgbClr val="005477"/>
                </a:solidFill>
                <a:uFillTx/>
                <a:ea typeface="Calibri" pitchFamily="34"/>
                <a:cs typeface="Arial" pitchFamily="34"/>
              </a:rPr>
              <a:t>euro).</a:t>
            </a: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BE9D1874-37E9-684A-B1FC-7C45DB70D1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14333" y="2158409"/>
            <a:ext cx="4220928" cy="4699590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E4906F48-D4F8-46A5-9226-5CC7BB851DBD}"/>
              </a:ext>
            </a:extLst>
          </p:cNvPr>
          <p:cNvSpPr/>
          <p:nvPr/>
        </p:nvSpPr>
        <p:spPr>
          <a:xfrm>
            <a:off x="5957475" y="667542"/>
            <a:ext cx="5132576" cy="4934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2400" b="1" dirty="0">
                <a:solidFill>
                  <a:srgbClr val="00A6DE"/>
                </a:solidFill>
                <a:cs typeface="Arial" pitchFamily="34"/>
              </a:rPr>
              <a:t>CONTRIBUTO VOLONTARIO</a:t>
            </a:r>
            <a:endParaRPr lang="it-IT" sz="2400" kern="0" dirty="0">
              <a:solidFill>
                <a:srgbClr val="005477"/>
              </a:solidFill>
            </a:endParaRP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2000" kern="0" dirty="0">
                <a:solidFill>
                  <a:srgbClr val="005477"/>
                </a:solidFill>
              </a:rPr>
              <a:t>È possibile fare versamenti volontari in caso </a:t>
            </a: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2000" kern="0" dirty="0">
                <a:solidFill>
                  <a:srgbClr val="005477"/>
                </a:solidFill>
              </a:rPr>
              <a:t>di periodi </a:t>
            </a:r>
            <a:r>
              <a:rPr lang="it-IT" sz="2000" kern="0" spc="-30" dirty="0">
                <a:solidFill>
                  <a:srgbClr val="005477"/>
                </a:solidFill>
              </a:rPr>
              <a:t>scoperti da contribuzione a causa dell’interruzione dell’attività</a:t>
            </a:r>
          </a:p>
          <a:p>
            <a:pPr lvl="0">
              <a:lnSpc>
                <a:spcPts val="3800"/>
              </a:lnSpc>
              <a:spcBef>
                <a:spcPts val="40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2400" b="1" dirty="0">
                <a:solidFill>
                  <a:srgbClr val="00A6DE"/>
                </a:solidFill>
                <a:cs typeface="Arial" pitchFamily="34"/>
              </a:rPr>
              <a:t>STUDENTI</a:t>
            </a:r>
            <a:r>
              <a:rPr lang="it-IT" sz="2400" dirty="0">
                <a:solidFill>
                  <a:srgbClr val="000000"/>
                </a:solidFill>
                <a:cs typeface="Arial" pitchFamily="34"/>
              </a:rPr>
              <a:t> </a:t>
            </a:r>
            <a:r>
              <a:rPr lang="it-IT" sz="2400" b="1" dirty="0">
                <a:solidFill>
                  <a:srgbClr val="00A6DE"/>
                </a:solidFill>
                <a:cs typeface="Arial" pitchFamily="34"/>
              </a:rPr>
              <a:t>DAL V ANNO DI CORSO</a:t>
            </a:r>
            <a:endParaRPr lang="it-IT" sz="1700" kern="0" dirty="0">
              <a:solidFill>
                <a:srgbClr val="005477"/>
              </a:solidFill>
            </a:endParaRPr>
          </a:p>
          <a:p>
            <a:pPr marL="14292" marR="0" lvl="0" indent="0" fontAlgn="auto">
              <a:lnSpc>
                <a:spcPct val="100000"/>
              </a:lnSpc>
              <a:spcBef>
                <a:spcPts val="0"/>
              </a:spcBef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2000" kern="0" dirty="0">
                <a:solidFill>
                  <a:srgbClr val="005477"/>
                </a:solidFill>
              </a:rPr>
              <a:t>Sussidio per maternità, adozione, aborto pari </a:t>
            </a:r>
          </a:p>
          <a:p>
            <a:pPr marL="14292" marR="0" lvl="0" indent="0" fontAlgn="auto">
              <a:lnSpc>
                <a:spcPct val="100000"/>
              </a:lnSpc>
              <a:spcBef>
                <a:spcPts val="0"/>
              </a:spcBef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2000" kern="0" spc="-50" dirty="0">
                <a:solidFill>
                  <a:srgbClr val="005477"/>
                </a:solidFill>
              </a:rPr>
              <a:t>all'indennità minima prevista per ciascuna fattispecie </a:t>
            </a:r>
          </a:p>
          <a:p>
            <a:pPr>
              <a:lnSpc>
                <a:spcPts val="3800"/>
              </a:lnSpc>
              <a:spcBef>
                <a:spcPts val="40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2400" b="1" dirty="0">
                <a:solidFill>
                  <a:srgbClr val="00A6DE"/>
                </a:solidFill>
                <a:cs typeface="Arial" pitchFamily="34"/>
              </a:rPr>
              <a:t>BONUS BEBÈ</a:t>
            </a:r>
            <a:endParaRPr lang="it-IT" sz="2400" b="1" dirty="0">
              <a:solidFill>
                <a:srgbClr val="005477"/>
              </a:solidFill>
              <a:ea typeface="Calibri" pitchFamily="34"/>
              <a:cs typeface="Arial" pitchFamily="34"/>
            </a:endParaRPr>
          </a:p>
          <a:p>
            <a:pPr lvl="0"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2000" b="1" dirty="0">
                <a:solidFill>
                  <a:srgbClr val="005477"/>
                </a:solidFill>
                <a:ea typeface="Calibri" pitchFamily="34"/>
                <a:cs typeface="Arial" pitchFamily="34"/>
              </a:rPr>
              <a:t>€ 2.000 </a:t>
            </a:r>
            <a:r>
              <a:rPr lang="it-IT" sz="2000" dirty="0">
                <a:solidFill>
                  <a:srgbClr val="005477"/>
                </a:solidFill>
                <a:cs typeface="Arial" pitchFamily="34"/>
              </a:rPr>
              <a:t>per le spese di baby sitter e nido entro i primi 12 mesi di vita del bambino; </a:t>
            </a:r>
            <a:r>
              <a:rPr lang="it-IT" sz="2000" b="1" dirty="0">
                <a:solidFill>
                  <a:srgbClr val="005477"/>
                </a:solidFill>
                <a:cs typeface="Arial" pitchFamily="34"/>
              </a:rPr>
              <a:t>bonus doppio per le libere professioniste (possono chiederlo anche i padri).</a:t>
            </a:r>
          </a:p>
          <a:p>
            <a:pPr lvl="0"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800" b="1" kern="0" spc="-50" dirty="0">
              <a:solidFill>
                <a:srgbClr val="005477"/>
              </a:solidFill>
              <a:cs typeface="Arial" pitchFamily="34"/>
            </a:endParaRPr>
          </a:p>
        </p:txBody>
      </p:sp>
      <p:sp>
        <p:nvSpPr>
          <p:cNvPr id="16" name="object 17">
            <a:extLst>
              <a:ext uri="{FF2B5EF4-FFF2-40B4-BE49-F238E27FC236}">
                <a16:creationId xmlns:a16="http://schemas.microsoft.com/office/drawing/2014/main" id="{C992864E-4110-4F1C-A3C8-DCC5CDAD5D47}"/>
              </a:ext>
            </a:extLst>
          </p:cNvPr>
          <p:cNvSpPr txBox="1"/>
          <p:nvPr/>
        </p:nvSpPr>
        <p:spPr>
          <a:xfrm>
            <a:off x="5819858" y="5428083"/>
            <a:ext cx="3717758" cy="107640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noAutofit/>
          </a:bodyPr>
          <a:lstStyle/>
          <a:p>
            <a:pPr marL="1429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2400" b="1" dirty="0">
                <a:solidFill>
                  <a:srgbClr val="00A6DE"/>
                </a:solidFill>
                <a:cs typeface="Arial" pitchFamily="34"/>
              </a:rPr>
              <a:t>LAVORATRICI</a:t>
            </a:r>
            <a:r>
              <a:rPr lang="it-IT" sz="2400" dirty="0">
                <a:solidFill>
                  <a:srgbClr val="000000"/>
                </a:solidFill>
                <a:cs typeface="Arial" pitchFamily="34"/>
              </a:rPr>
              <a:t> </a:t>
            </a:r>
            <a:r>
              <a:rPr lang="it-IT" sz="2400" b="1" dirty="0">
                <a:solidFill>
                  <a:srgbClr val="00A6DE"/>
                </a:solidFill>
                <a:cs typeface="Arial" pitchFamily="34"/>
              </a:rPr>
              <a:t>PART-TIME</a:t>
            </a:r>
            <a:endParaRPr lang="it-IT" sz="2400" kern="0" dirty="0">
              <a:solidFill>
                <a:srgbClr val="005477"/>
              </a:solidFill>
            </a:endParaRPr>
          </a:p>
          <a:p>
            <a:pPr marL="1429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2000" kern="0" dirty="0">
                <a:solidFill>
                  <a:srgbClr val="005477"/>
                </a:solidFill>
              </a:rPr>
              <a:t>Integrazione dell’indennità </a:t>
            </a:r>
          </a:p>
          <a:p>
            <a:pPr marL="1429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2000" kern="0" dirty="0">
                <a:solidFill>
                  <a:srgbClr val="005477"/>
                </a:solidFill>
              </a:rPr>
              <a:t>minima anche per loro</a:t>
            </a:r>
          </a:p>
          <a:p>
            <a:pPr marL="12701" marR="0" lvl="0" indent="0" algn="just" defTabSz="914400" rtl="0" fontAlgn="auto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10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  <a:p>
            <a:pPr marL="12701" marR="0" lvl="0" indent="0" algn="just" defTabSz="914400" rtl="0" fontAlgn="auto" hangingPunct="1">
              <a:lnSpc>
                <a:spcPts val="1100"/>
              </a:lnSpc>
              <a:spcBef>
                <a:spcPts val="4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11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8" name="CasellaDiTesto 17">
            <a:extLst>
              <a:ext uri="{FF2B5EF4-FFF2-40B4-BE49-F238E27FC236}">
                <a16:creationId xmlns:a16="http://schemas.microsoft.com/office/drawing/2014/main" id="{7E837CB7-925B-4B5A-AA09-FD381050913C}"/>
              </a:ext>
            </a:extLst>
          </p:cNvPr>
          <p:cNvSpPr txBox="1"/>
          <p:nvPr/>
        </p:nvSpPr>
        <p:spPr>
          <a:xfrm>
            <a:off x="2015482" y="3709317"/>
            <a:ext cx="3956037" cy="138499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1429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2400" b="1" dirty="0">
                <a:solidFill>
                  <a:srgbClr val="00A6DE"/>
                </a:solidFill>
                <a:cs typeface="Arial" pitchFamily="34"/>
              </a:rPr>
              <a:t>GRAVIDANZA A RISCHIO</a:t>
            </a:r>
            <a:endParaRPr lang="it-IT" sz="2400" b="1" i="0" u="none" strike="noStrike" kern="1200" cap="none" spc="0" baseline="0" dirty="0">
              <a:solidFill>
                <a:srgbClr val="005477"/>
              </a:solidFill>
              <a:uFillTx/>
              <a:ea typeface="Calibri" pitchFamily="34"/>
              <a:cs typeface="Arial" pitchFamily="34"/>
            </a:endParaRPr>
          </a:p>
          <a:p>
            <a:pPr marL="1429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2000" i="0" u="none" strike="noStrike" kern="1200" cap="none" spc="0" baseline="0" dirty="0">
                <a:solidFill>
                  <a:srgbClr val="005477"/>
                </a:solidFill>
                <a:uFillTx/>
                <a:ea typeface="Calibri" pitchFamily="34"/>
                <a:cs typeface="Arial" pitchFamily="34"/>
              </a:rPr>
              <a:t>Indennità giornali</a:t>
            </a:r>
            <a:r>
              <a:rPr lang="it-IT" sz="2000" dirty="0">
                <a:solidFill>
                  <a:srgbClr val="005477"/>
                </a:solidFill>
                <a:ea typeface="Calibri" pitchFamily="34"/>
                <a:cs typeface="Arial" pitchFamily="34"/>
              </a:rPr>
              <a:t>era</a:t>
            </a:r>
            <a:r>
              <a:rPr lang="it-IT" sz="2000" b="1" i="0" u="none" strike="noStrike" kern="1200" cap="none" spc="0" baseline="0" dirty="0">
                <a:solidFill>
                  <a:srgbClr val="005477"/>
                </a:solidFill>
                <a:uFillTx/>
                <a:ea typeface="Calibri" pitchFamily="34"/>
                <a:cs typeface="Arial" pitchFamily="34"/>
              </a:rPr>
              <a:t> </a:t>
            </a:r>
            <a:r>
              <a:rPr lang="it-IT" sz="2000" b="1" dirty="0">
                <a:solidFill>
                  <a:srgbClr val="005477"/>
                </a:solidFill>
                <a:ea typeface="Calibri" pitchFamily="34"/>
                <a:cs typeface="Arial" pitchFamily="34"/>
              </a:rPr>
              <a:t>proporzionale al reddito </a:t>
            </a:r>
            <a:r>
              <a:rPr lang="it-IT" sz="2000" b="0" i="0" u="none" strike="noStrike" kern="1200" cap="none" spc="0" baseline="0" dirty="0">
                <a:solidFill>
                  <a:srgbClr val="005477"/>
                </a:solidFill>
                <a:uFillTx/>
                <a:ea typeface="Calibri" pitchFamily="34"/>
                <a:cs typeface="Arial" pitchFamily="34"/>
              </a:rPr>
              <a:t>per un periodo massimo di 6 mesi</a:t>
            </a:r>
            <a:endParaRPr lang="it-IT" sz="2000" b="0" i="0" u="none" strike="noStrike" kern="1200" cap="none" spc="0" baseline="0" dirty="0">
              <a:solidFill>
                <a:srgbClr val="005477"/>
              </a:solidFill>
              <a:uFillTx/>
              <a:cs typeface="Arial" pitchFamily="34"/>
            </a:endParaRPr>
          </a:p>
        </p:txBody>
      </p:sp>
      <p:sp>
        <p:nvSpPr>
          <p:cNvPr id="10" name="Titolo 6">
            <a:extLst>
              <a:ext uri="{FF2B5EF4-FFF2-40B4-BE49-F238E27FC236}">
                <a16:creationId xmlns:a16="http://schemas.microsoft.com/office/drawing/2014/main" id="{A88BC3E7-E349-45EA-B65B-F7242CA614D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92696"/>
          </a:xfrm>
          <a:prstGeom prst="rect">
            <a:avLst/>
          </a:prstGeom>
        </p:spPr>
        <p:txBody>
          <a:bodyPr vert="horz" lIns="108850" tIns="54425" rIns="108850" bIns="54425" rtlCol="0" anchor="ctr">
            <a:noAutofit/>
          </a:bodyPr>
          <a:lstStyle/>
          <a:p>
            <a:pPr algn="ctr"/>
            <a:r>
              <a:rPr lang="it-IT" sz="3800" b="1" dirty="0">
                <a:solidFill>
                  <a:srgbClr val="005477"/>
                </a:solidFill>
                <a:effectLst>
                  <a:outerShdw blurRad="38100" dist="38100" dir="2700000" algn="tl">
                    <a:schemeClr val="bg1">
                      <a:alpha val="43000"/>
                    </a:schemeClr>
                  </a:outerShdw>
                </a:effectLst>
                <a:highlight>
                  <a:srgbClr val="FFFFFF"/>
                </a:highlight>
                <a:cs typeface="Arial" panose="020B0604020202020204" pitchFamily="34" charset="0"/>
              </a:rPr>
              <a:t>TUTELA DELLA GENITORIALITÀ</a:t>
            </a:r>
          </a:p>
        </p:txBody>
      </p:sp>
    </p:spTree>
    <p:extLst>
      <p:ext uri="{BB962C8B-B14F-4D97-AF65-F5344CB8AC3E}">
        <p14:creationId xmlns:p14="http://schemas.microsoft.com/office/powerpoint/2010/main" val="26793240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C3934370-B045-43F0-B32A-3A0E8D850F3A}"/>
              </a:ext>
            </a:extLst>
          </p:cNvPr>
          <p:cNvSpPr txBox="1"/>
          <p:nvPr/>
        </p:nvSpPr>
        <p:spPr>
          <a:xfrm>
            <a:off x="-9330" y="348843"/>
            <a:ext cx="11225322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800" b="1" dirty="0">
                <a:solidFill>
                  <a:srgbClr val="005477"/>
                </a:solidFill>
                <a:effectLst/>
              </a:rPr>
              <a:t>                                                   SUSSIDI</a:t>
            </a:r>
            <a:endParaRPr lang="it-IT" sz="3800" b="1" dirty="0">
              <a:solidFill>
                <a:srgbClr val="005477"/>
              </a:solidFill>
              <a:effectLst/>
              <a:cs typeface="Calibri" panose="020F0502020204030204" pitchFamily="34" charset="0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9F5A6442-CA88-4BE3-8B0E-8C9C22B8F824}"/>
              </a:ext>
            </a:extLst>
          </p:cNvPr>
          <p:cNvSpPr/>
          <p:nvPr/>
        </p:nvSpPr>
        <p:spPr>
          <a:xfrm>
            <a:off x="5712542" y="1339241"/>
            <a:ext cx="5549502" cy="483209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/>
          <a:p>
            <a:pPr algn="just"/>
            <a:r>
              <a:rPr lang="it-IT" sz="2800" spc="-50" dirty="0">
                <a:solidFill>
                  <a:srgbClr val="005477"/>
                </a:solidFill>
                <a:effectLst/>
              </a:rPr>
              <a:t>Aiuti a colleghi in situazioni economiche difficili (sussidio </a:t>
            </a:r>
            <a:r>
              <a:rPr lang="it-IT" sz="2800" b="1" spc="-50" dirty="0">
                <a:solidFill>
                  <a:srgbClr val="005477"/>
                </a:solidFill>
                <a:effectLst/>
              </a:rPr>
              <a:t>fino a circa </a:t>
            </a:r>
            <a:r>
              <a:rPr lang="it-IT" sz="2800" b="1" spc="-50" dirty="0">
                <a:solidFill>
                  <a:srgbClr val="005477"/>
                </a:solidFill>
              </a:rPr>
              <a:t>9.611</a:t>
            </a:r>
            <a:r>
              <a:rPr lang="it-IT" sz="2800" b="1" spc="-50" dirty="0">
                <a:solidFill>
                  <a:srgbClr val="005477"/>
                </a:solidFill>
                <a:effectLst/>
              </a:rPr>
              <a:t> euro l’anno</a:t>
            </a:r>
            <a:r>
              <a:rPr lang="it-IT" sz="2800" spc="-50" dirty="0">
                <a:solidFill>
                  <a:srgbClr val="005477"/>
                </a:solidFill>
                <a:effectLst/>
              </a:rPr>
              <a:t>). </a:t>
            </a:r>
            <a:br>
              <a:rPr lang="it-IT" sz="2800" spc="-50" dirty="0">
                <a:solidFill>
                  <a:srgbClr val="005477"/>
                </a:solidFill>
                <a:effectLst/>
              </a:rPr>
            </a:br>
            <a:endParaRPr lang="it-IT" sz="2800" spc="-50" dirty="0">
              <a:solidFill>
                <a:srgbClr val="005477"/>
              </a:solidFill>
              <a:effectLst/>
            </a:endParaRPr>
          </a:p>
          <a:p>
            <a:pPr algn="just"/>
            <a:r>
              <a:rPr lang="it-IT" sz="2800" spc="-50" dirty="0">
                <a:solidFill>
                  <a:srgbClr val="005477"/>
                </a:solidFill>
              </a:rPr>
              <a:t>I</a:t>
            </a:r>
            <a:r>
              <a:rPr lang="it-IT" sz="2800" spc="-50" dirty="0">
                <a:solidFill>
                  <a:srgbClr val="005477"/>
                </a:solidFill>
                <a:effectLst/>
              </a:rPr>
              <a:t>l sussidio può scattare per interventi chirurgici, cure non a carico del Ssn, assistenza ad anziani, non autosufficienti, portatori di handicap, spese sostenute dal nucleo familiare per la malattia o il decesso dell’iscritto, spese funerarie, eventi imprevisti.</a:t>
            </a:r>
            <a:endParaRPr lang="it-IT" sz="2800" b="1" kern="0" spc="-50" dirty="0">
              <a:solidFill>
                <a:srgbClr val="005477"/>
              </a:solidFill>
            </a:endParaRP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EADA818A-1B1F-6649-9428-C43EFF810D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76" t="90507" r="5987"/>
          <a:stretch/>
        </p:blipFill>
        <p:spPr>
          <a:xfrm>
            <a:off x="9521687" y="6211957"/>
            <a:ext cx="1928191" cy="646047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D48ECE80-DB83-40D1-9834-DA8BB7C95D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36" y="418548"/>
            <a:ext cx="4173020" cy="582087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F9BA98D6-8212-42F1-9DC0-13C31D432B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81" y="2279675"/>
            <a:ext cx="4927503" cy="2951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576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C3934370-B045-43F0-B32A-3A0E8D850F3A}"/>
              </a:ext>
            </a:extLst>
          </p:cNvPr>
          <p:cNvSpPr txBox="1"/>
          <p:nvPr/>
        </p:nvSpPr>
        <p:spPr>
          <a:xfrm>
            <a:off x="-9330" y="348843"/>
            <a:ext cx="11225322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800" b="1" dirty="0">
                <a:solidFill>
                  <a:srgbClr val="005477"/>
                </a:solidFill>
                <a:effectLst/>
              </a:rPr>
              <a:t>                                                    CALAMITÀ NATURALI</a:t>
            </a:r>
            <a:endParaRPr lang="it-IT" sz="3800" b="1" dirty="0">
              <a:solidFill>
                <a:srgbClr val="005477"/>
              </a:solidFill>
              <a:effectLst/>
              <a:cs typeface="Calibri" panose="020F0502020204030204" pitchFamily="34" charset="0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9F5A6442-CA88-4BE3-8B0E-8C9C22B8F824}"/>
              </a:ext>
            </a:extLst>
          </p:cNvPr>
          <p:cNvSpPr/>
          <p:nvPr/>
        </p:nvSpPr>
        <p:spPr>
          <a:xfrm>
            <a:off x="5948516" y="2080012"/>
            <a:ext cx="5267476" cy="267765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/>
          <a:p>
            <a:pPr algn="just"/>
            <a:r>
              <a:rPr lang="it-IT" sz="2800" b="1" spc="-80" dirty="0">
                <a:solidFill>
                  <a:srgbClr val="005477"/>
                </a:solidFill>
                <a:effectLst/>
              </a:rPr>
              <a:t>Fino a </a:t>
            </a:r>
            <a:r>
              <a:rPr lang="it-IT" sz="2800" b="1" spc="-80" dirty="0">
                <a:solidFill>
                  <a:srgbClr val="005477"/>
                </a:solidFill>
              </a:rPr>
              <a:t>20</a:t>
            </a:r>
            <a:r>
              <a:rPr lang="it-IT" sz="2800" b="1" spc="-80" dirty="0">
                <a:solidFill>
                  <a:srgbClr val="005477"/>
                </a:solidFill>
                <a:effectLst/>
              </a:rPr>
              <a:t>.595 euro di aiuti a fondo perduto </a:t>
            </a:r>
            <a:r>
              <a:rPr lang="it-IT" sz="2800" spc="-80" dirty="0">
                <a:solidFill>
                  <a:srgbClr val="005477"/>
                </a:solidFill>
                <a:effectLst/>
              </a:rPr>
              <a:t>in caso di danni prima abitazione o allo studio professionale, ma anche a beni mobili come ad esempio automezzi, computer e attrezzature.</a:t>
            </a:r>
            <a:endParaRPr lang="it-IT" sz="2800" b="1" kern="0" spc="-80" dirty="0">
              <a:solidFill>
                <a:srgbClr val="005477"/>
              </a:solidFill>
            </a:endParaRP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EADA818A-1B1F-6649-9428-C43EFF810D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76" t="90507" r="5987"/>
          <a:stretch/>
        </p:blipFill>
        <p:spPr>
          <a:xfrm>
            <a:off x="9521687" y="6211957"/>
            <a:ext cx="1928191" cy="646047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D48ECE80-DB83-40D1-9834-DA8BB7C95D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36" y="418548"/>
            <a:ext cx="4173020" cy="582087"/>
          </a:xfrm>
          <a:prstGeom prst="rect">
            <a:avLst/>
          </a:prstGeom>
        </p:spPr>
      </p:pic>
      <p:pic>
        <p:nvPicPr>
          <p:cNvPr id="5" name="Immagine 4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CD325BE7-C100-4770-B82E-EE9E7D362E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81" y="1209368"/>
            <a:ext cx="5193326" cy="528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336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B95C87A0-F8CA-404E-A6EB-F665C17F63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6" y="0"/>
            <a:ext cx="12192000" cy="685800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7E0EA63B-F943-CB48-9F4C-69B5AFF0B7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8216" y="6367780"/>
            <a:ext cx="2161905" cy="504762"/>
          </a:xfrm>
          <a:prstGeom prst="rect">
            <a:avLst/>
          </a:prstGeom>
        </p:spPr>
      </p:pic>
      <p:graphicFrame>
        <p:nvGraphicFramePr>
          <p:cNvPr id="5" name="Tabella 5">
            <a:extLst>
              <a:ext uri="{FF2B5EF4-FFF2-40B4-BE49-F238E27FC236}">
                <a16:creationId xmlns:a16="http://schemas.microsoft.com/office/drawing/2014/main" id="{356EFC40-58EA-624D-BAC7-FA71B5C3EFB3}"/>
              </a:ext>
            </a:extLst>
          </p:cNvPr>
          <p:cNvGraphicFramePr>
            <a:graphicFrameLocks noGrp="1"/>
          </p:cNvGraphicFramePr>
          <p:nvPr/>
        </p:nvGraphicFramePr>
        <p:xfrm>
          <a:off x="301042" y="2248046"/>
          <a:ext cx="7995671" cy="4372115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356240">
                  <a:extLst>
                    <a:ext uri="{9D8B030D-6E8A-4147-A177-3AD203B41FA5}">
                      <a16:colId xmlns:a16="http://schemas.microsoft.com/office/drawing/2014/main" val="1190668909"/>
                    </a:ext>
                  </a:extLst>
                </a:gridCol>
                <a:gridCol w="1823403">
                  <a:extLst>
                    <a:ext uri="{9D8B030D-6E8A-4147-A177-3AD203B41FA5}">
                      <a16:colId xmlns:a16="http://schemas.microsoft.com/office/drawing/2014/main" val="2999946871"/>
                    </a:ext>
                  </a:extLst>
                </a:gridCol>
                <a:gridCol w="1870745">
                  <a:extLst>
                    <a:ext uri="{9D8B030D-6E8A-4147-A177-3AD203B41FA5}">
                      <a16:colId xmlns:a16="http://schemas.microsoft.com/office/drawing/2014/main" val="3297392281"/>
                    </a:ext>
                  </a:extLst>
                </a:gridCol>
                <a:gridCol w="1945283">
                  <a:extLst>
                    <a:ext uri="{9D8B030D-6E8A-4147-A177-3AD203B41FA5}">
                      <a16:colId xmlns:a16="http://schemas.microsoft.com/office/drawing/2014/main" val="2190812574"/>
                    </a:ext>
                  </a:extLst>
                </a:gridCol>
              </a:tblGrid>
              <a:tr h="728459">
                <a:tc>
                  <a:txBody>
                    <a:bodyPr/>
                    <a:lstStyle/>
                    <a:p>
                      <a:pPr algn="l"/>
                      <a:endParaRPr lang="it-IT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0" marR="0" lvl="0" indent="0" algn="ctr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dirty="0">
                          <a:solidFill>
                            <a:srgbClr val="FFFFFF"/>
                          </a:solidFill>
                        </a:rPr>
                        <a:t>DONNE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0" marR="0" lvl="0" indent="0" algn="ctr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dirty="0">
                          <a:solidFill>
                            <a:srgbClr val="FFFFFF"/>
                          </a:solidFill>
                        </a:rPr>
                        <a:t>UOMINI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0" marR="0" lvl="0" indent="0" algn="ctr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dirty="0">
                          <a:solidFill>
                            <a:srgbClr val="FFFFFF"/>
                          </a:solidFill>
                        </a:rPr>
                        <a:t>TOTALE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3294583613"/>
                  </a:ext>
                </a:extLst>
              </a:tr>
              <a:tr h="728459">
                <a:tc>
                  <a:txBody>
                    <a:bodyPr/>
                    <a:lstStyle/>
                    <a:p>
                      <a:pPr marL="0" marR="0" lvl="0" indent="0" algn="l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>
                          <a:solidFill>
                            <a:srgbClr val="FFFFFF"/>
                          </a:solidFill>
                        </a:rPr>
                        <a:t>MEDICI CHIRURGHI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0" marR="0" lvl="0" indent="0" algn="ctr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0" dirty="0">
                          <a:solidFill>
                            <a:srgbClr val="FFFFFF"/>
                          </a:solidFill>
                        </a:rPr>
                        <a:t>162.166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0" marR="0" lvl="0" indent="0" algn="ctr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0" dirty="0">
                          <a:solidFill>
                            <a:srgbClr val="FFFFFF"/>
                          </a:solidFill>
                        </a:rPr>
                        <a:t>149.196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0" marR="0" lvl="0" indent="0" algn="ctr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>
                          <a:solidFill>
                            <a:srgbClr val="FFFFFF"/>
                          </a:solidFill>
                        </a:rPr>
                        <a:t>311.362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750926024"/>
                  </a:ext>
                </a:extLst>
              </a:tr>
              <a:tr h="728459">
                <a:tc>
                  <a:txBody>
                    <a:bodyPr/>
                    <a:lstStyle/>
                    <a:p>
                      <a:r>
                        <a:rPr lang="it-IT" sz="2400" b="1" dirty="0">
                          <a:solidFill>
                            <a:srgbClr val="FFFFFF"/>
                          </a:solidFill>
                        </a:rPr>
                        <a:t>ODONTOIATRI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0" dirty="0">
                          <a:solidFill>
                            <a:srgbClr val="FFFFFF"/>
                          </a:solidFill>
                        </a:rPr>
                        <a:t>13.889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0" dirty="0">
                          <a:solidFill>
                            <a:srgbClr val="FFFFFF"/>
                          </a:solidFill>
                        </a:rPr>
                        <a:t>23.053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>
                          <a:solidFill>
                            <a:srgbClr val="FFFFFF"/>
                          </a:solidFill>
                        </a:rPr>
                        <a:t>36.942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200741483"/>
                  </a:ext>
                </a:extLst>
              </a:tr>
              <a:tr h="728459">
                <a:tc>
                  <a:txBody>
                    <a:bodyPr/>
                    <a:lstStyle/>
                    <a:p>
                      <a:pPr marL="0" marR="0" lvl="0" indent="0" algn="l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>
                          <a:solidFill>
                            <a:srgbClr val="FFFFFF"/>
                          </a:solidFill>
                        </a:rPr>
                        <a:t>DOPPIO ALBO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0" marR="0" lvl="0" indent="0" algn="ctr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0" dirty="0">
                          <a:solidFill>
                            <a:srgbClr val="FFFFFF"/>
                          </a:solidFill>
                        </a:rPr>
                        <a:t>3.415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0" marR="0" lvl="0" indent="0" algn="ctr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0" dirty="0">
                          <a:solidFill>
                            <a:srgbClr val="FFFFFF"/>
                          </a:solidFill>
                        </a:rPr>
                        <a:t>14.035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0" marR="0" lvl="0" indent="0" algn="ctr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>
                          <a:solidFill>
                            <a:srgbClr val="FFFFFF"/>
                          </a:solidFill>
                        </a:rPr>
                        <a:t>17.450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2981398151"/>
                  </a:ext>
                </a:extLst>
              </a:tr>
              <a:tr h="728459">
                <a:tc>
                  <a:txBody>
                    <a:bodyPr/>
                    <a:lstStyle/>
                    <a:p>
                      <a:pPr marL="0" marR="0" lvl="0" indent="0" algn="l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>
                          <a:solidFill>
                            <a:srgbClr val="FFFFFF"/>
                          </a:solidFill>
                        </a:rPr>
                        <a:t>STUDENTI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0" marR="0" lvl="0" indent="0" algn="ctr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0" dirty="0">
                          <a:solidFill>
                            <a:srgbClr val="FFFFFF"/>
                          </a:solidFill>
                        </a:rPr>
                        <a:t>2.994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0" marR="0" lvl="0" indent="0" algn="ctr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0" dirty="0">
                          <a:solidFill>
                            <a:srgbClr val="FFFFFF"/>
                          </a:solidFill>
                        </a:rPr>
                        <a:t>2.290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0" marR="0" lvl="0" indent="0" algn="ctr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>
                          <a:solidFill>
                            <a:srgbClr val="FFFFFF"/>
                          </a:solidFill>
                        </a:rPr>
                        <a:t>5.284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1080668976"/>
                  </a:ext>
                </a:extLst>
              </a:tr>
              <a:tr h="643631">
                <a:tc>
                  <a:txBody>
                    <a:bodyPr/>
                    <a:lstStyle/>
                    <a:p>
                      <a:pPr marL="0" marR="0" lvl="0" indent="0" algn="l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>
                          <a:solidFill>
                            <a:srgbClr val="FFFFFF"/>
                          </a:solidFill>
                        </a:rPr>
                        <a:t>TOTALE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0" marR="0" lvl="0" indent="0" algn="ctr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>
                          <a:solidFill>
                            <a:srgbClr val="FFFFFF"/>
                          </a:solidFill>
                        </a:rPr>
                        <a:t> 182.464 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0" marR="0" lvl="0" indent="0" algn="ctr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>
                          <a:solidFill>
                            <a:srgbClr val="FFFFFF"/>
                          </a:solidFill>
                        </a:rPr>
                        <a:t> 188.574 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0" marR="0" lvl="0" indent="0" algn="ctr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>
                          <a:solidFill>
                            <a:srgbClr val="FFFFFF"/>
                          </a:solidFill>
                        </a:rPr>
                        <a:t> 371.038 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547492360"/>
                  </a:ext>
                </a:extLst>
              </a:tr>
            </a:tbl>
          </a:graphicData>
        </a:graphic>
      </p:graphicFrame>
      <p:sp>
        <p:nvSpPr>
          <p:cNvPr id="9" name="Titolo 6">
            <a:extLst>
              <a:ext uri="{FF2B5EF4-FFF2-40B4-BE49-F238E27FC236}">
                <a16:creationId xmlns:a16="http://schemas.microsoft.com/office/drawing/2014/main" id="{3B85883F-D1BB-D64F-8263-2AFE4766CF83}"/>
              </a:ext>
            </a:extLst>
          </p:cNvPr>
          <p:cNvSpPr txBox="1">
            <a:spLocks/>
          </p:cNvSpPr>
          <p:nvPr/>
        </p:nvSpPr>
        <p:spPr>
          <a:xfrm>
            <a:off x="301042" y="947996"/>
            <a:ext cx="11898384" cy="6926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108850" tIns="54425" rIns="108850" bIns="54425" rtlCol="0" anchor="ctr">
            <a:noAutofit/>
          </a:bodyPr>
          <a:lstStyle/>
          <a:p>
            <a:pPr lvl="0">
              <a:buNone/>
            </a:pPr>
            <a:r>
              <a:rPr lang="it-IT" sz="4000" b="1" dirty="0">
                <a:solidFill>
                  <a:srgbClr val="FFFFFF"/>
                </a:solidFill>
                <a:cs typeface="Arial" panose="020B0604020202020204" pitchFamily="34" charset="0"/>
              </a:rPr>
              <a:t>Quanti siamo </a:t>
            </a:r>
          </a:p>
          <a:p>
            <a:pPr lvl="0">
              <a:buNone/>
            </a:pPr>
            <a:r>
              <a:rPr lang="it-IT" sz="2000">
                <a:solidFill>
                  <a:srgbClr val="FFFFFF"/>
                </a:solidFill>
                <a:cs typeface="Arial" panose="020B0604020202020204" pitchFamily="34" charset="0"/>
              </a:rPr>
              <a:t>Bilancio Consuntivo 2022</a:t>
            </a:r>
            <a:endParaRPr lang="it-IT" sz="4000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2035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C3934370-B045-43F0-B32A-3A0E8D850F3A}"/>
              </a:ext>
            </a:extLst>
          </p:cNvPr>
          <p:cNvSpPr txBox="1"/>
          <p:nvPr/>
        </p:nvSpPr>
        <p:spPr>
          <a:xfrm>
            <a:off x="5979559" y="401814"/>
            <a:ext cx="5565809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400" b="1" dirty="0">
                <a:solidFill>
                  <a:srgbClr val="005477"/>
                </a:solidFill>
                <a:effectLst/>
              </a:rPr>
              <a:t>INABILITÀ ALLA PROFESSIONE</a:t>
            </a:r>
            <a:endParaRPr lang="it-IT" sz="3400" b="1" dirty="0">
              <a:solidFill>
                <a:srgbClr val="005477"/>
              </a:solidFill>
              <a:effectLst/>
              <a:cs typeface="Calibri" panose="020F0502020204030204" pitchFamily="34" charset="0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9F5A6442-CA88-4BE3-8B0E-8C9C22B8F824}"/>
              </a:ext>
            </a:extLst>
          </p:cNvPr>
          <p:cNvSpPr/>
          <p:nvPr/>
        </p:nvSpPr>
        <p:spPr>
          <a:xfrm>
            <a:off x="6096000" y="1439936"/>
            <a:ext cx="5512526" cy="353943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/>
          <a:p>
            <a:r>
              <a:rPr lang="it-IT" sz="2800" dirty="0">
                <a:solidFill>
                  <a:srgbClr val="005477"/>
                </a:solidFill>
                <a:effectLst/>
              </a:rPr>
              <a:t>Garanzia di poter contare su un </a:t>
            </a:r>
            <a:r>
              <a:rPr lang="it-IT" sz="2800" b="1" dirty="0">
                <a:solidFill>
                  <a:srgbClr val="005477"/>
                </a:solidFill>
                <a:effectLst/>
              </a:rPr>
              <a:t>reddito di 18mila euro all’anno minimo in caso di inabilità assoluta </a:t>
            </a:r>
            <a:r>
              <a:rPr lang="it-IT" sz="2800" dirty="0">
                <a:solidFill>
                  <a:srgbClr val="005477"/>
                </a:solidFill>
                <a:effectLst/>
              </a:rPr>
              <a:t>e permanente alla professione.</a:t>
            </a:r>
          </a:p>
          <a:p>
            <a:endParaRPr lang="it-IT" sz="2800" dirty="0">
              <a:solidFill>
                <a:srgbClr val="005477"/>
              </a:solidFill>
            </a:endParaRPr>
          </a:p>
          <a:p>
            <a:r>
              <a:rPr lang="it-IT" sz="2800" dirty="0">
                <a:solidFill>
                  <a:srgbClr val="005477"/>
                </a:solidFill>
                <a:effectLst/>
              </a:rPr>
              <a:t>Questa tutela riguarda tutti, senza requisiti minimi di anzianità contributiva.</a:t>
            </a:r>
            <a:endParaRPr lang="it-IT" sz="2800" b="1" kern="0" spc="-80" dirty="0">
              <a:solidFill>
                <a:srgbClr val="005477"/>
              </a:solidFill>
              <a:effectLst/>
            </a:endParaRP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EADA818A-1B1F-6649-9428-C43EFF810D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76" t="90507" r="5987"/>
          <a:stretch/>
        </p:blipFill>
        <p:spPr>
          <a:xfrm>
            <a:off x="9521687" y="6211957"/>
            <a:ext cx="1928191" cy="646047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D48ECE80-DB83-40D1-9834-DA8BB7C95D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36" y="418548"/>
            <a:ext cx="4173020" cy="582087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1994598B-857F-4A4A-8401-D41E46F0C3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13" y="1462754"/>
            <a:ext cx="3987534" cy="478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6491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C3934370-B045-43F0-B32A-3A0E8D850F3A}"/>
              </a:ext>
            </a:extLst>
          </p:cNvPr>
          <p:cNvSpPr txBox="1"/>
          <p:nvPr/>
        </p:nvSpPr>
        <p:spPr>
          <a:xfrm>
            <a:off x="5968367" y="401814"/>
            <a:ext cx="5286953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400" b="1" dirty="0">
                <a:solidFill>
                  <a:srgbClr val="005477"/>
                </a:solidFill>
                <a:effectLst/>
              </a:rPr>
              <a:t>LONG TERM CARE</a:t>
            </a:r>
            <a:endParaRPr lang="it-IT" sz="3400" b="1" dirty="0">
              <a:solidFill>
                <a:srgbClr val="005477"/>
              </a:solidFill>
              <a:effectLst/>
              <a:cs typeface="Calibri" panose="020F0502020204030204" pitchFamily="34" charset="0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9F5A6442-CA88-4BE3-8B0E-8C9C22B8F824}"/>
              </a:ext>
            </a:extLst>
          </p:cNvPr>
          <p:cNvSpPr/>
          <p:nvPr/>
        </p:nvSpPr>
        <p:spPr>
          <a:xfrm>
            <a:off x="6000108" y="1658778"/>
            <a:ext cx="5255212" cy="397031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/>
          <a:p>
            <a:r>
              <a:rPr lang="it-IT" sz="2800" dirty="0">
                <a:solidFill>
                  <a:srgbClr val="005477"/>
                </a:solidFill>
                <a:effectLst/>
              </a:rPr>
              <a:t>Assicurazione per il rischio non autosufficienza che, in aggiunta alla pensione, darà un assegno di </a:t>
            </a:r>
            <a:r>
              <a:rPr lang="it-IT" sz="2800" b="1" dirty="0">
                <a:solidFill>
                  <a:srgbClr val="005477"/>
                </a:solidFill>
                <a:effectLst/>
              </a:rPr>
              <a:t>1.200 euro al mese esentasse </a:t>
            </a:r>
            <a:r>
              <a:rPr lang="it-IT" sz="2800" dirty="0">
                <a:solidFill>
                  <a:srgbClr val="005477"/>
                </a:solidFill>
                <a:effectLst/>
              </a:rPr>
              <a:t>vita </a:t>
            </a:r>
            <a:r>
              <a:rPr lang="it-IT" sz="2800" dirty="0" err="1">
                <a:solidFill>
                  <a:srgbClr val="005477"/>
                </a:solidFill>
                <a:effectLst/>
              </a:rPr>
              <a:t>natural</a:t>
            </a:r>
            <a:r>
              <a:rPr lang="it-IT" sz="2800" dirty="0">
                <a:solidFill>
                  <a:srgbClr val="005477"/>
                </a:solidFill>
                <a:effectLst/>
              </a:rPr>
              <a:t> durante.</a:t>
            </a:r>
          </a:p>
          <a:p>
            <a:endParaRPr lang="it-IT" sz="2800" dirty="0">
              <a:solidFill>
                <a:srgbClr val="005477"/>
              </a:solidFill>
            </a:endParaRPr>
          </a:p>
          <a:p>
            <a:r>
              <a:rPr lang="it-IT" sz="2800" dirty="0">
                <a:solidFill>
                  <a:srgbClr val="005477"/>
                </a:solidFill>
              </a:rPr>
              <a:t>S</a:t>
            </a:r>
            <a:r>
              <a:rPr lang="it-IT" sz="2800" dirty="0">
                <a:solidFill>
                  <a:srgbClr val="005477"/>
                </a:solidFill>
                <a:effectLst/>
              </a:rPr>
              <a:t>e acquistata individualmente questa polizza da sola costerebbe circa 400 euro annui.</a:t>
            </a:r>
            <a:endParaRPr lang="it-IT" sz="2800" b="1" kern="0" spc="-80" dirty="0">
              <a:solidFill>
                <a:srgbClr val="005477"/>
              </a:solidFill>
            </a:endParaRP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EADA818A-1B1F-6649-9428-C43EFF810D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76" t="90507" r="5987"/>
          <a:stretch/>
        </p:blipFill>
        <p:spPr>
          <a:xfrm>
            <a:off x="9521687" y="6211957"/>
            <a:ext cx="1928191" cy="646047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D48ECE80-DB83-40D1-9834-DA8BB7C95D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36" y="418548"/>
            <a:ext cx="4173020" cy="582087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8505FDB3-4DB9-4FD3-A8EE-E907D38D74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13" y="1773239"/>
            <a:ext cx="4098122" cy="3875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6174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C3934370-B045-43F0-B32A-3A0E8D850F3A}"/>
              </a:ext>
            </a:extLst>
          </p:cNvPr>
          <p:cNvSpPr txBox="1"/>
          <p:nvPr/>
        </p:nvSpPr>
        <p:spPr>
          <a:xfrm>
            <a:off x="6014456" y="401814"/>
            <a:ext cx="5286953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400" b="1" dirty="0">
                <a:solidFill>
                  <a:srgbClr val="005477"/>
                </a:solidFill>
                <a:effectLst/>
              </a:rPr>
              <a:t>REVERSIBILITÀ</a:t>
            </a:r>
            <a:endParaRPr lang="it-IT" sz="3400" b="1" dirty="0">
              <a:solidFill>
                <a:srgbClr val="005477"/>
              </a:solidFill>
              <a:effectLst/>
              <a:cs typeface="Calibri" panose="020F0502020204030204" pitchFamily="34" charset="0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9F5A6442-CA88-4BE3-8B0E-8C9C22B8F824}"/>
              </a:ext>
            </a:extLst>
          </p:cNvPr>
          <p:cNvSpPr/>
          <p:nvPr/>
        </p:nvSpPr>
        <p:spPr>
          <a:xfrm>
            <a:off x="6014457" y="1574915"/>
            <a:ext cx="5286953" cy="440120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/>
          <a:p>
            <a:r>
              <a:rPr lang="it-IT" sz="2800" dirty="0">
                <a:solidFill>
                  <a:srgbClr val="005477"/>
                </a:solidFill>
                <a:effectLst/>
              </a:rPr>
              <a:t>La pensione Enpam è reversibile ai familiari che ne hanno diritto, con percentuali maggiori rispetto al sistema Inps. </a:t>
            </a:r>
          </a:p>
          <a:p>
            <a:endParaRPr lang="it-IT" sz="2800" dirty="0">
              <a:solidFill>
                <a:srgbClr val="005477"/>
              </a:solidFill>
            </a:endParaRPr>
          </a:p>
          <a:p>
            <a:r>
              <a:rPr lang="it-IT" sz="2800" dirty="0">
                <a:solidFill>
                  <a:srgbClr val="005477"/>
                </a:solidFill>
                <a:effectLst/>
              </a:rPr>
              <a:t>Esempio: coniuge: 70% della pensione invece del 60%. La pensione è cumulabile con altri redditi. Per gli orfani sono anche previste borse di studio.</a:t>
            </a:r>
            <a:endParaRPr lang="it-IT" sz="2800" b="1" kern="0" spc="-80" dirty="0">
              <a:solidFill>
                <a:srgbClr val="005477"/>
              </a:solidFill>
            </a:endParaRP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EADA818A-1B1F-6649-9428-C43EFF810D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76" t="90507" r="5987"/>
          <a:stretch/>
        </p:blipFill>
        <p:spPr>
          <a:xfrm>
            <a:off x="9521687" y="6211957"/>
            <a:ext cx="1928191" cy="646047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D48ECE80-DB83-40D1-9834-DA8BB7C95D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36" y="418548"/>
            <a:ext cx="4173020" cy="582087"/>
          </a:xfrm>
          <a:prstGeom prst="rect">
            <a:avLst/>
          </a:prstGeom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CD26ECDF-5FDC-E54E-A515-10A6AF83D540}"/>
              </a:ext>
            </a:extLst>
          </p:cNvPr>
          <p:cNvGrpSpPr/>
          <p:nvPr/>
        </p:nvGrpSpPr>
        <p:grpSpPr>
          <a:xfrm>
            <a:off x="685019" y="1773238"/>
            <a:ext cx="4349319" cy="3851474"/>
            <a:chOff x="592551" y="1665748"/>
            <a:chExt cx="4924328" cy="4525889"/>
          </a:xfrm>
        </p:grpSpPr>
        <p:pic>
          <p:nvPicPr>
            <p:cNvPr id="3" name="Immagine 2">
              <a:extLst>
                <a:ext uri="{FF2B5EF4-FFF2-40B4-BE49-F238E27FC236}">
                  <a16:creationId xmlns:a16="http://schemas.microsoft.com/office/drawing/2014/main" id="{AAABCA63-537C-4A5D-AFFC-243D8263821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2551" y="1665748"/>
              <a:ext cx="3698230" cy="4430252"/>
            </a:xfrm>
            <a:prstGeom prst="rect">
              <a:avLst/>
            </a:prstGeom>
          </p:spPr>
        </p:pic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01EBE200-1AD5-4C02-9CC8-D8F3586F5B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4876"/>
            <a:stretch/>
          </p:blipFill>
          <p:spPr>
            <a:xfrm flipH="1">
              <a:off x="4290780" y="2463174"/>
              <a:ext cx="1226099" cy="37284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058630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6C8C85F7-8B14-4863-842B-DF9C564B3E94}"/>
              </a:ext>
            </a:extLst>
          </p:cNvPr>
          <p:cNvSpPr/>
          <p:nvPr/>
        </p:nvSpPr>
        <p:spPr>
          <a:xfrm>
            <a:off x="-9331" y="1039963"/>
            <a:ext cx="12201331" cy="5211322"/>
          </a:xfrm>
          <a:prstGeom prst="rect">
            <a:avLst/>
          </a:prstGeom>
          <a:solidFill>
            <a:srgbClr val="00A6D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3934370-B045-43F0-B32A-3A0E8D850F3A}"/>
              </a:ext>
            </a:extLst>
          </p:cNvPr>
          <p:cNvSpPr txBox="1"/>
          <p:nvPr/>
        </p:nvSpPr>
        <p:spPr>
          <a:xfrm>
            <a:off x="5969285" y="397740"/>
            <a:ext cx="524670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400" b="1" dirty="0">
                <a:solidFill>
                  <a:srgbClr val="005477"/>
                </a:solidFill>
                <a:effectLst/>
              </a:rPr>
              <a:t>PENSIONE</a:t>
            </a:r>
            <a:endParaRPr lang="it-IT" sz="3400" b="1" dirty="0">
              <a:solidFill>
                <a:srgbClr val="005477"/>
              </a:solidFill>
              <a:effectLst/>
              <a:cs typeface="Calibri" panose="020F0502020204030204" pitchFamily="34" charset="0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9F5A6442-CA88-4BE3-8B0E-8C9C22B8F824}"/>
              </a:ext>
            </a:extLst>
          </p:cNvPr>
          <p:cNvSpPr/>
          <p:nvPr/>
        </p:nvSpPr>
        <p:spPr>
          <a:xfrm>
            <a:off x="6096000" y="2042023"/>
            <a:ext cx="5667909" cy="304698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/>
          <a:p>
            <a:r>
              <a:rPr lang="it-IT" sz="3200" dirty="0">
                <a:solidFill>
                  <a:srgbClr val="005477"/>
                </a:solidFill>
                <a:effectLst/>
              </a:rPr>
              <a:t>La Quota A non garantisce solo una lunga lista di prestazioni assistenziali: infatti </a:t>
            </a:r>
            <a:r>
              <a:rPr lang="it-IT" sz="3200" b="1" dirty="0">
                <a:solidFill>
                  <a:srgbClr val="005477"/>
                </a:solidFill>
                <a:effectLst/>
              </a:rPr>
              <a:t>tutti i contributi versati tornano indietro</a:t>
            </a:r>
            <a:r>
              <a:rPr lang="it-IT" sz="3200" dirty="0">
                <a:solidFill>
                  <a:srgbClr val="005477"/>
                </a:solidFill>
                <a:effectLst/>
              </a:rPr>
              <a:t> sotto forma di pensione (calcolo contributivo o migliore). 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EADA818A-1B1F-6649-9428-C43EFF810D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76" t="90507" r="5987"/>
          <a:stretch/>
        </p:blipFill>
        <p:spPr>
          <a:xfrm>
            <a:off x="9521687" y="6211957"/>
            <a:ext cx="1928191" cy="646047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D48ECE80-DB83-40D1-9834-DA8BB7C95D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36" y="418548"/>
            <a:ext cx="4173020" cy="582087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73A469D6-A325-4BC6-AD5B-F01A40739C9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94" r="40494" b="34395"/>
          <a:stretch/>
        </p:blipFill>
        <p:spPr>
          <a:xfrm>
            <a:off x="759991" y="1665733"/>
            <a:ext cx="2887335" cy="359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9285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C3934370-B045-43F0-B32A-3A0E8D850F3A}"/>
              </a:ext>
            </a:extLst>
          </p:cNvPr>
          <p:cNvSpPr txBox="1"/>
          <p:nvPr/>
        </p:nvSpPr>
        <p:spPr>
          <a:xfrm>
            <a:off x="6010382" y="463757"/>
            <a:ext cx="5205611" cy="1073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</a:pPr>
            <a:r>
              <a:rPr lang="it-IT" sz="3400" b="1" dirty="0">
                <a:solidFill>
                  <a:srgbClr val="005477"/>
                </a:solidFill>
                <a:effectLst/>
              </a:rPr>
              <a:t>LA QUOTA A PER ANDARE IN PENSIONE PRIMA</a:t>
            </a:r>
            <a:endParaRPr lang="it-IT" sz="3400" b="1" dirty="0">
              <a:solidFill>
                <a:srgbClr val="005477"/>
              </a:solidFill>
              <a:effectLst/>
              <a:cs typeface="Calibri" panose="020F0502020204030204" pitchFamily="34" charset="0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9F5A6442-CA88-4BE3-8B0E-8C9C22B8F824}"/>
              </a:ext>
            </a:extLst>
          </p:cNvPr>
          <p:cNvSpPr/>
          <p:nvPr/>
        </p:nvSpPr>
        <p:spPr>
          <a:xfrm>
            <a:off x="6010381" y="1902862"/>
            <a:ext cx="5205611" cy="397031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/>
          <a:p>
            <a:r>
              <a:rPr lang="it-IT" sz="2800" dirty="0">
                <a:solidFill>
                  <a:srgbClr val="005477"/>
                </a:solidFill>
                <a:effectLst/>
              </a:rPr>
              <a:t>Gli anni di Quota A valgono per </a:t>
            </a:r>
            <a:r>
              <a:rPr lang="it-IT" sz="2800" b="1" dirty="0">
                <a:solidFill>
                  <a:srgbClr val="005477"/>
                </a:solidFill>
                <a:effectLst/>
              </a:rPr>
              <a:t>andare in pensione</a:t>
            </a:r>
            <a:r>
              <a:rPr lang="it-IT" sz="2800" dirty="0">
                <a:solidFill>
                  <a:srgbClr val="005477"/>
                </a:solidFill>
                <a:effectLst/>
              </a:rPr>
              <a:t> con il sistema del cumulo gratuito </a:t>
            </a:r>
          </a:p>
          <a:p>
            <a:endParaRPr lang="it-IT" sz="2800" spc="-50" dirty="0">
              <a:solidFill>
                <a:srgbClr val="005477"/>
              </a:solidFill>
            </a:endParaRPr>
          </a:p>
          <a:p>
            <a:r>
              <a:rPr lang="it-IT" sz="2800" spc="-50" dirty="0">
                <a:solidFill>
                  <a:srgbClr val="005477"/>
                </a:solidFill>
                <a:effectLst/>
              </a:rPr>
              <a:t>Gli studenti che si iscrivono facoltativamente all’Enpam al 5° e 6° anno di università, hanno di fatto due anni di </a:t>
            </a:r>
            <a:r>
              <a:rPr lang="it-IT" sz="2800" b="1" spc="-50" dirty="0">
                <a:solidFill>
                  <a:srgbClr val="005477"/>
                </a:solidFill>
                <a:effectLst/>
              </a:rPr>
              <a:t>riscatto di laurea. Sono coperti anche gli anni fuori corso.</a:t>
            </a:r>
            <a:endParaRPr lang="it-IT" sz="2800" b="1" kern="0" spc="-50" dirty="0">
              <a:solidFill>
                <a:srgbClr val="005477"/>
              </a:solidFill>
            </a:endParaRP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EADA818A-1B1F-6649-9428-C43EFF810D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76" t="90507" r="5987"/>
          <a:stretch/>
        </p:blipFill>
        <p:spPr>
          <a:xfrm>
            <a:off x="9521687" y="6211957"/>
            <a:ext cx="1928191" cy="646047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D48ECE80-DB83-40D1-9834-DA8BB7C95D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36" y="418548"/>
            <a:ext cx="4173020" cy="582087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28D39FDA-5329-4571-8423-11F5FD1FE4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39" y="1813406"/>
            <a:ext cx="3735187" cy="4085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853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olo 2"/>
          <p:cNvSpPr txBox="1">
            <a:spLocks/>
          </p:cNvSpPr>
          <p:nvPr/>
        </p:nvSpPr>
        <p:spPr>
          <a:xfrm>
            <a:off x="1312807" y="2451071"/>
            <a:ext cx="78867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&lt;</a:t>
            </a:r>
            <a:endParaRPr lang="it-IT" dirty="0"/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1" r="2581" b="26143"/>
          <a:stretch/>
        </p:blipFill>
        <p:spPr>
          <a:xfrm>
            <a:off x="483139" y="54042"/>
            <a:ext cx="11266502" cy="4981081"/>
          </a:xfrm>
          <a:prstGeom prst="rect">
            <a:avLst/>
          </a:prstGeom>
        </p:spPr>
      </p:pic>
      <p:grpSp>
        <p:nvGrpSpPr>
          <p:cNvPr id="32" name="Gruppo 31"/>
          <p:cNvGrpSpPr/>
          <p:nvPr/>
        </p:nvGrpSpPr>
        <p:grpSpPr>
          <a:xfrm>
            <a:off x="913477" y="4992075"/>
            <a:ext cx="5197336" cy="1167820"/>
            <a:chOff x="958512" y="4992645"/>
            <a:chExt cx="5197336" cy="1167820"/>
          </a:xfrm>
        </p:grpSpPr>
        <p:sp>
          <p:nvSpPr>
            <p:cNvPr id="18" name="CasellaDiTesto 17"/>
            <p:cNvSpPr txBox="1"/>
            <p:nvPr/>
          </p:nvSpPr>
          <p:spPr>
            <a:xfrm>
              <a:off x="1187296" y="4992645"/>
              <a:ext cx="4968552" cy="116782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lnSpc>
                  <a:spcPts val="2900"/>
                </a:lnSpc>
              </a:pPr>
              <a:r>
                <a:rPr lang="it-IT" sz="1700" b="1" spc="-50" dirty="0">
                  <a:solidFill>
                    <a:schemeClr val="accent1">
                      <a:lumMod val="50000"/>
                    </a:schemeClr>
                  </a:solidFill>
                  <a:latin typeface="Myriad Pro" pitchFamily="34" charset="0"/>
                </a:rPr>
                <a:t>Progetto quadrifoglio</a:t>
              </a:r>
            </a:p>
            <a:p>
              <a:pPr>
                <a:lnSpc>
                  <a:spcPts val="2900"/>
                </a:lnSpc>
              </a:pPr>
              <a:r>
                <a:rPr lang="it-IT" sz="1700" b="1" spc="-50" dirty="0">
                  <a:solidFill>
                    <a:schemeClr val="accent1">
                      <a:lumMod val="50000"/>
                    </a:schemeClr>
                  </a:solidFill>
                  <a:latin typeface="Myriad Pro" pitchFamily="34" charset="0"/>
                </a:rPr>
                <a:t>Anticipo delle prestazioni  previdenziali </a:t>
              </a:r>
              <a:r>
                <a:rPr lang="it-IT" sz="1700" b="1" spc="-50" dirty="0">
                  <a:solidFill>
                    <a:srgbClr val="00B0F0"/>
                  </a:solidFill>
                  <a:latin typeface="Myriad Pro" pitchFamily="34" charset="0"/>
                </a:rPr>
                <a:t>(</a:t>
              </a:r>
              <a:r>
                <a:rPr lang="it-IT" sz="1700" b="1" spc="-50" dirty="0" err="1">
                  <a:solidFill>
                    <a:srgbClr val="00B0F0"/>
                  </a:solidFill>
                  <a:latin typeface="Myriad Pro" pitchFamily="34" charset="0"/>
                </a:rPr>
                <a:t>App</a:t>
              </a:r>
              <a:r>
                <a:rPr lang="it-IT" sz="1700" b="1" spc="-50" dirty="0">
                  <a:solidFill>
                    <a:srgbClr val="00B0F0"/>
                  </a:solidFill>
                  <a:latin typeface="Myriad Pro" pitchFamily="34" charset="0"/>
                </a:rPr>
                <a:t>)</a:t>
              </a:r>
              <a:br>
                <a:rPr lang="it-IT" sz="1700" b="1" spc="-50" dirty="0">
                  <a:solidFill>
                    <a:srgbClr val="00B0F0"/>
                  </a:solidFill>
                  <a:latin typeface="Myriad Pro" pitchFamily="34" charset="0"/>
                </a:rPr>
              </a:br>
              <a:r>
                <a:rPr lang="it-IT" sz="1700" b="1" spc="-50" dirty="0">
                  <a:solidFill>
                    <a:schemeClr val="accent1">
                      <a:lumMod val="50000"/>
                    </a:schemeClr>
                  </a:solidFill>
                  <a:latin typeface="Myriad Pro" pitchFamily="34" charset="0"/>
                </a:rPr>
                <a:t>Rateazione dei contributi</a:t>
              </a:r>
            </a:p>
          </p:txBody>
        </p:sp>
        <p:grpSp>
          <p:nvGrpSpPr>
            <p:cNvPr id="31" name="Gruppo 30"/>
            <p:cNvGrpSpPr/>
            <p:nvPr/>
          </p:nvGrpSpPr>
          <p:grpSpPr>
            <a:xfrm>
              <a:off x="958512" y="5102659"/>
              <a:ext cx="4045208" cy="1057806"/>
              <a:chOff x="958512" y="5102659"/>
              <a:chExt cx="4045208" cy="1057806"/>
            </a:xfrm>
          </p:grpSpPr>
          <p:cxnSp>
            <p:nvCxnSpPr>
              <p:cNvPr id="20" name="Connettore 1 19"/>
              <p:cNvCxnSpPr/>
              <p:nvPr/>
            </p:nvCxnSpPr>
            <p:spPr>
              <a:xfrm>
                <a:off x="1115288" y="5102659"/>
                <a:ext cx="0" cy="1057806"/>
              </a:xfrm>
              <a:prstGeom prst="line">
                <a:avLst/>
              </a:prstGeom>
              <a:ln w="31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ttore 1 20"/>
              <p:cNvCxnSpPr/>
              <p:nvPr/>
            </p:nvCxnSpPr>
            <p:spPr>
              <a:xfrm>
                <a:off x="1115288" y="6160465"/>
                <a:ext cx="3888432" cy="0"/>
              </a:xfrm>
              <a:prstGeom prst="line">
                <a:avLst/>
              </a:prstGeom>
              <a:ln w="31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CasellaDiTesto 23"/>
              <p:cNvSpPr txBox="1"/>
              <p:nvPr/>
            </p:nvSpPr>
            <p:spPr>
              <a:xfrm>
                <a:off x="958512" y="5120702"/>
                <a:ext cx="972616" cy="246221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>
                    <a:solidFill>
                      <a:schemeClr val="accent1">
                        <a:lumMod val="50000"/>
                      </a:schemeClr>
                    </a:solidFill>
                    <a:latin typeface="Wingdings" panose="05000000000000000000" pitchFamily="2" charset="2"/>
                  </a:rPr>
                  <a:t>u</a:t>
                </a:r>
              </a:p>
            </p:txBody>
          </p:sp>
          <p:sp>
            <p:nvSpPr>
              <p:cNvPr id="25" name="CasellaDiTesto 24"/>
              <p:cNvSpPr txBox="1"/>
              <p:nvPr/>
            </p:nvSpPr>
            <p:spPr>
              <a:xfrm>
                <a:off x="958512" y="5501656"/>
                <a:ext cx="972616" cy="246221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>
                    <a:solidFill>
                      <a:schemeClr val="accent1">
                        <a:lumMod val="50000"/>
                      </a:schemeClr>
                    </a:solidFill>
                    <a:latin typeface="Wingdings" panose="05000000000000000000" pitchFamily="2" charset="2"/>
                  </a:rPr>
                  <a:t>u</a:t>
                </a:r>
              </a:p>
            </p:txBody>
          </p:sp>
          <p:sp>
            <p:nvSpPr>
              <p:cNvPr id="26" name="CasellaDiTesto 25"/>
              <p:cNvSpPr txBox="1"/>
              <p:nvPr/>
            </p:nvSpPr>
            <p:spPr>
              <a:xfrm>
                <a:off x="958512" y="5877646"/>
                <a:ext cx="972616" cy="246221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>
                    <a:solidFill>
                      <a:schemeClr val="accent1">
                        <a:lumMod val="50000"/>
                      </a:schemeClr>
                    </a:solidFill>
                    <a:latin typeface="Wingdings" panose="05000000000000000000" pitchFamily="2" charset="2"/>
                  </a:rPr>
                  <a:t>u</a:t>
                </a:r>
              </a:p>
            </p:txBody>
          </p:sp>
        </p:grpSp>
      </p:grpSp>
      <p:grpSp>
        <p:nvGrpSpPr>
          <p:cNvPr id="33" name="Gruppo 32"/>
          <p:cNvGrpSpPr/>
          <p:nvPr/>
        </p:nvGrpSpPr>
        <p:grpSpPr>
          <a:xfrm>
            <a:off x="7585024" y="5127750"/>
            <a:ext cx="5238253" cy="1052404"/>
            <a:chOff x="7882255" y="4992645"/>
            <a:chExt cx="5238253" cy="1052404"/>
          </a:xfrm>
        </p:grpSpPr>
        <p:sp>
          <p:nvSpPr>
            <p:cNvPr id="19" name="CasellaDiTesto 18"/>
            <p:cNvSpPr txBox="1"/>
            <p:nvPr/>
          </p:nvSpPr>
          <p:spPr>
            <a:xfrm>
              <a:off x="8151956" y="4992645"/>
              <a:ext cx="4968552" cy="105240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lnSpc>
                  <a:spcPts val="2900"/>
                </a:lnSpc>
              </a:pPr>
              <a:r>
                <a:rPr lang="it-IT" sz="1700" b="1" spc="-50" dirty="0">
                  <a:solidFill>
                    <a:schemeClr val="accent1">
                      <a:lumMod val="50000"/>
                    </a:schemeClr>
                  </a:solidFill>
                  <a:latin typeface="Myriad Pro" pitchFamily="34" charset="0"/>
                </a:rPr>
                <a:t>Investimenti </a:t>
              </a:r>
              <a:r>
                <a:rPr lang="it-IT" sz="1700" b="1" spc="-50" dirty="0" err="1">
                  <a:solidFill>
                    <a:schemeClr val="accent1">
                      <a:lumMod val="50000"/>
                    </a:schemeClr>
                  </a:solidFill>
                  <a:latin typeface="Myriad Pro" pitchFamily="34" charset="0"/>
                </a:rPr>
                <a:t>mission</a:t>
              </a:r>
              <a:r>
                <a:rPr lang="it-IT" sz="1700" b="1" spc="-50" dirty="0">
                  <a:solidFill>
                    <a:schemeClr val="accent1">
                      <a:lumMod val="50000"/>
                    </a:schemeClr>
                  </a:solidFill>
                  <a:latin typeface="Myriad Pro" pitchFamily="34" charset="0"/>
                </a:rPr>
                <a:t> </a:t>
              </a:r>
              <a:r>
                <a:rPr lang="it-IT" sz="1700" b="1" spc="-50" dirty="0" err="1">
                  <a:solidFill>
                    <a:schemeClr val="accent1">
                      <a:lumMod val="50000"/>
                    </a:schemeClr>
                  </a:solidFill>
                  <a:latin typeface="Myriad Pro" pitchFamily="34" charset="0"/>
                </a:rPr>
                <a:t>related</a:t>
              </a:r>
              <a:endParaRPr lang="it-IT" sz="1700" b="1" spc="-50" dirty="0">
                <a:solidFill>
                  <a:schemeClr val="accent1">
                    <a:lumMod val="50000"/>
                  </a:schemeClr>
                </a:solidFill>
                <a:latin typeface="Myriad Pro" pitchFamily="34" charset="0"/>
              </a:endParaRPr>
            </a:p>
            <a:p>
              <a:pPr>
                <a:lnSpc>
                  <a:spcPts val="1400"/>
                </a:lnSpc>
              </a:pPr>
              <a:r>
                <a:rPr lang="it-IT" sz="1700" b="1" spc="-50" dirty="0">
                  <a:solidFill>
                    <a:srgbClr val="00B0F0"/>
                  </a:solidFill>
                  <a:latin typeface="Myriad Pro" pitchFamily="34" charset="0"/>
                </a:rPr>
                <a:t>(tra cui investimenti in RSA)</a:t>
              </a:r>
            </a:p>
            <a:p>
              <a:pPr>
                <a:lnSpc>
                  <a:spcPts val="2900"/>
                </a:lnSpc>
              </a:pPr>
              <a:r>
                <a:rPr lang="it-IT" sz="1700" b="1" spc="-50" dirty="0">
                  <a:solidFill>
                    <a:schemeClr val="accent1">
                      <a:lumMod val="50000"/>
                    </a:schemeClr>
                  </a:solidFill>
                  <a:latin typeface="Myriad Pro" pitchFamily="34" charset="0"/>
                </a:rPr>
                <a:t>Social impact bond</a:t>
              </a:r>
            </a:p>
          </p:txBody>
        </p:sp>
        <p:grpSp>
          <p:nvGrpSpPr>
            <p:cNvPr id="30" name="Gruppo 29"/>
            <p:cNvGrpSpPr/>
            <p:nvPr/>
          </p:nvGrpSpPr>
          <p:grpSpPr>
            <a:xfrm>
              <a:off x="7882255" y="5077472"/>
              <a:ext cx="2748522" cy="936104"/>
              <a:chOff x="5711582" y="5064653"/>
              <a:chExt cx="2748522" cy="936104"/>
            </a:xfrm>
          </p:grpSpPr>
          <p:cxnSp>
            <p:nvCxnSpPr>
              <p:cNvPr id="22" name="Connettore 1 21"/>
              <p:cNvCxnSpPr/>
              <p:nvPr/>
            </p:nvCxnSpPr>
            <p:spPr>
              <a:xfrm>
                <a:off x="5867816" y="5064653"/>
                <a:ext cx="0" cy="936104"/>
              </a:xfrm>
              <a:prstGeom prst="line">
                <a:avLst/>
              </a:prstGeom>
              <a:ln w="31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ttore 1 22"/>
              <p:cNvCxnSpPr/>
              <p:nvPr/>
            </p:nvCxnSpPr>
            <p:spPr>
              <a:xfrm flipV="1">
                <a:off x="5867816" y="6000756"/>
                <a:ext cx="2592288" cy="1"/>
              </a:xfrm>
              <a:prstGeom prst="line">
                <a:avLst/>
              </a:prstGeom>
              <a:ln w="31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CasellaDiTesto 26"/>
              <p:cNvSpPr txBox="1"/>
              <p:nvPr/>
            </p:nvSpPr>
            <p:spPr>
              <a:xfrm>
                <a:off x="5711582" y="5126527"/>
                <a:ext cx="972616" cy="246221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>
                    <a:solidFill>
                      <a:schemeClr val="accent1">
                        <a:lumMod val="50000"/>
                      </a:schemeClr>
                    </a:solidFill>
                    <a:latin typeface="Wingdings" panose="05000000000000000000" pitchFamily="2" charset="2"/>
                  </a:rPr>
                  <a:t>u</a:t>
                </a:r>
              </a:p>
            </p:txBody>
          </p:sp>
          <p:sp>
            <p:nvSpPr>
              <p:cNvPr id="28" name="CasellaDiTesto 27"/>
              <p:cNvSpPr txBox="1"/>
              <p:nvPr/>
            </p:nvSpPr>
            <p:spPr>
              <a:xfrm>
                <a:off x="5711582" y="5665266"/>
                <a:ext cx="972616" cy="246221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>
                    <a:solidFill>
                      <a:schemeClr val="accent1">
                        <a:lumMod val="50000"/>
                      </a:schemeClr>
                    </a:solidFill>
                    <a:latin typeface="Wingdings" panose="05000000000000000000" pitchFamily="2" charset="2"/>
                  </a:rPr>
                  <a:t>u</a:t>
                </a:r>
              </a:p>
            </p:txBody>
          </p:sp>
        </p:grpSp>
      </p:grpSp>
      <p:sp>
        <p:nvSpPr>
          <p:cNvPr id="29" name="Rettangolo 28"/>
          <p:cNvSpPr/>
          <p:nvPr/>
        </p:nvSpPr>
        <p:spPr>
          <a:xfrm>
            <a:off x="0" y="364054"/>
            <a:ext cx="12192000" cy="1118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lnSpc>
                <a:spcPts val="4000"/>
              </a:lnSpc>
              <a:defRPr/>
            </a:pPr>
            <a:r>
              <a:rPr lang="it-IT" sz="3800" b="1" kern="0" dirty="0">
                <a:solidFill>
                  <a:srgbClr val="005477"/>
                </a:solidFill>
              </a:rPr>
              <a:t>A FAVORE DEI GIOVANI (E NON SOLO)</a:t>
            </a:r>
          </a:p>
          <a:p>
            <a:pPr algn="ctr" eaLnBrk="0" hangingPunct="0">
              <a:lnSpc>
                <a:spcPts val="4000"/>
              </a:lnSpc>
              <a:defRPr/>
            </a:pPr>
            <a:r>
              <a:rPr lang="it-IT" sz="3800" b="1" kern="0" dirty="0">
                <a:solidFill>
                  <a:srgbClr val="005477"/>
                </a:solidFill>
              </a:rPr>
              <a:t>INIZIATIVE STRATEGICHE</a:t>
            </a:r>
          </a:p>
        </p:txBody>
      </p:sp>
    </p:spTree>
    <p:extLst>
      <p:ext uri="{BB962C8B-B14F-4D97-AF65-F5344CB8AC3E}">
        <p14:creationId xmlns:p14="http://schemas.microsoft.com/office/powerpoint/2010/main" val="17850834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screenshot&#10;&#10;Descrizione generata automaticamente">
            <a:extLst>
              <a:ext uri="{FF2B5EF4-FFF2-40B4-BE49-F238E27FC236}">
                <a16:creationId xmlns:a16="http://schemas.microsoft.com/office/drawing/2014/main" id="{A3B7A7E0-766D-A24C-A9E1-BA3148B47E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1898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o 11">
            <a:extLst>
              <a:ext uri="{FF2B5EF4-FFF2-40B4-BE49-F238E27FC236}">
                <a16:creationId xmlns:a16="http://schemas.microsoft.com/office/drawing/2014/main" id="{43756B27-81F8-1A93-C99C-5F57DA37ECFB}"/>
              </a:ext>
            </a:extLst>
          </p:cNvPr>
          <p:cNvGrpSpPr/>
          <p:nvPr/>
        </p:nvGrpSpPr>
        <p:grpSpPr>
          <a:xfrm>
            <a:off x="2181571" y="338527"/>
            <a:ext cx="7850323" cy="5770719"/>
            <a:chOff x="2075555" y="338527"/>
            <a:chExt cx="7850323" cy="5770719"/>
          </a:xfrm>
        </p:grpSpPr>
        <p:grpSp>
          <p:nvGrpSpPr>
            <p:cNvPr id="36" name="Gruppo 35">
              <a:extLst>
                <a:ext uri="{FF2B5EF4-FFF2-40B4-BE49-F238E27FC236}">
                  <a16:creationId xmlns:a16="http://schemas.microsoft.com/office/drawing/2014/main" id="{6BE255CA-E65B-9AB8-5CBD-533947A2E0CD}"/>
                </a:ext>
              </a:extLst>
            </p:cNvPr>
            <p:cNvGrpSpPr/>
            <p:nvPr/>
          </p:nvGrpSpPr>
          <p:grpSpPr>
            <a:xfrm>
              <a:off x="2075555" y="338527"/>
              <a:ext cx="7850323" cy="5770719"/>
              <a:chOff x="1994483" y="409407"/>
              <a:chExt cx="8546190" cy="5697461"/>
            </a:xfrm>
          </p:grpSpPr>
          <p:grpSp>
            <p:nvGrpSpPr>
              <p:cNvPr id="33" name="Gruppo 32">
                <a:extLst>
                  <a:ext uri="{FF2B5EF4-FFF2-40B4-BE49-F238E27FC236}">
                    <a16:creationId xmlns:a16="http://schemas.microsoft.com/office/drawing/2014/main" id="{B811D645-94D2-F44A-F1AD-C8494F735957}"/>
                  </a:ext>
                </a:extLst>
              </p:cNvPr>
              <p:cNvGrpSpPr/>
              <p:nvPr/>
            </p:nvGrpSpPr>
            <p:grpSpPr>
              <a:xfrm>
                <a:off x="1994483" y="409407"/>
                <a:ext cx="8546190" cy="5697461"/>
                <a:chOff x="4219402" y="719666"/>
                <a:chExt cx="8128000" cy="5418667"/>
              </a:xfrm>
            </p:grpSpPr>
            <p:graphicFrame>
              <p:nvGraphicFramePr>
                <p:cNvPr id="28" name="Diagramma 27">
                  <a:extLst>
                    <a:ext uri="{FF2B5EF4-FFF2-40B4-BE49-F238E27FC236}">
                      <a16:creationId xmlns:a16="http://schemas.microsoft.com/office/drawing/2014/main" id="{8CAC9D14-7B09-77E9-DE2F-80EB8BEA2449}"/>
                    </a:ext>
                  </a:extLst>
                </p:cNvPr>
                <p:cNvGraphicFramePr/>
                <p:nvPr/>
              </p:nvGraphicFramePr>
              <p:xfrm>
                <a:off x="4219402" y="719666"/>
                <a:ext cx="8128000" cy="5418667"/>
              </p:xfrm>
              <a:graphic>
                <a:graphicData uri="http://schemas.openxmlformats.org/drawingml/2006/diagram">
                  <dgm:relIds xmlns:dgm="http://schemas.openxmlformats.org/drawingml/2006/diagram" xmlns:r="http://schemas.openxmlformats.org/officeDocument/2006/relationships" r:dm="rId3" r:lo="rId4" r:qs="rId5" r:cs="rId6"/>
                </a:graphicData>
              </a:graphic>
            </p:graphicFrame>
            <p:pic>
              <p:nvPicPr>
                <p:cNvPr id="30" name="Immagine 29" descr="Immagine che contiene simbolo, bianco, Carattere, Elementi grafici&#10;&#10;Descrizione generata automaticamente">
                  <a:extLst>
                    <a:ext uri="{FF2B5EF4-FFF2-40B4-BE49-F238E27FC236}">
                      <a16:creationId xmlns:a16="http://schemas.microsoft.com/office/drawing/2014/main" id="{B91320BF-546C-CF36-3EEF-65D9F4A9AA8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632139" y="800935"/>
                  <a:ext cx="1302525" cy="945271"/>
                </a:xfrm>
                <a:prstGeom prst="rect">
                  <a:avLst/>
                </a:prstGeom>
              </p:spPr>
            </p:pic>
          </p:grpSp>
          <p:pic>
            <p:nvPicPr>
              <p:cNvPr id="35" name="Immagine 34" descr="Immagine che contiene clipart, Elementi grafici, Carattere, bianco&#10;&#10;Descrizione generata automaticamente">
                <a:extLst>
                  <a:ext uri="{FF2B5EF4-FFF2-40B4-BE49-F238E27FC236}">
                    <a16:creationId xmlns:a16="http://schemas.microsoft.com/office/drawing/2014/main" id="{8608765D-086E-7C34-ED2B-64A6EAB9E1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397426" y="2226864"/>
                <a:ext cx="869533" cy="945946"/>
              </a:xfrm>
              <a:prstGeom prst="rect">
                <a:avLst/>
              </a:prstGeom>
            </p:spPr>
          </p:pic>
        </p:grpSp>
        <p:pic>
          <p:nvPicPr>
            <p:cNvPr id="4" name="Immagine 3" descr="Immagine che contiene simbolo, Elementi grafici, logo, Carattere&#10;&#10;Descrizione generata automaticamente">
              <a:extLst>
                <a:ext uri="{FF2B5EF4-FFF2-40B4-BE49-F238E27FC236}">
                  <a16:creationId xmlns:a16="http://schemas.microsoft.com/office/drawing/2014/main" id="{7B23279F-87D1-A04D-DD63-C6E48084D4E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86014" y="1836290"/>
              <a:ext cx="3281571" cy="1849591"/>
            </a:xfrm>
            <a:prstGeom prst="rect">
              <a:avLst/>
            </a:prstGeom>
          </p:spPr>
        </p:pic>
        <p:pic>
          <p:nvPicPr>
            <p:cNvPr id="6" name="Immagine 5" descr="Immagine che contiene Elementi grafici, Carattere, clipart, simbolo&#10;&#10;Descrizione generata automaticamente">
              <a:extLst>
                <a:ext uri="{FF2B5EF4-FFF2-40B4-BE49-F238E27FC236}">
                  <a16:creationId xmlns:a16="http://schemas.microsoft.com/office/drawing/2014/main" id="{148F582C-21F8-24FA-50EC-DA560A5343F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15696" y="4941802"/>
              <a:ext cx="1320883" cy="950568"/>
            </a:xfrm>
            <a:prstGeom prst="rect">
              <a:avLst/>
            </a:prstGeom>
          </p:spPr>
        </p:pic>
        <p:pic>
          <p:nvPicPr>
            <p:cNvPr id="9" name="Immagine 8" descr="Immagine che contiene simbolo, logo, bianco&#10;&#10;Descrizione generata automaticamente">
              <a:extLst>
                <a:ext uri="{FF2B5EF4-FFF2-40B4-BE49-F238E27FC236}">
                  <a16:creationId xmlns:a16="http://schemas.microsoft.com/office/drawing/2014/main" id="{59D13023-6AAB-33ED-D413-6308284CA3E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36384" y="4933618"/>
              <a:ext cx="893498" cy="903718"/>
            </a:xfrm>
            <a:prstGeom prst="rect">
              <a:avLst/>
            </a:prstGeom>
          </p:spPr>
        </p:pic>
      </p:grp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0ED6FF32-E4F7-C247-21D5-D3B5C2CB65A6}"/>
              </a:ext>
            </a:extLst>
          </p:cNvPr>
          <p:cNvSpPr txBox="1"/>
          <p:nvPr/>
        </p:nvSpPr>
        <p:spPr>
          <a:xfrm>
            <a:off x="3523483" y="2829400"/>
            <a:ext cx="516771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400" b="1" spc="-60" dirty="0">
                <a:solidFill>
                  <a:srgbClr val="183D6E"/>
                </a:solidFill>
              </a:rPr>
              <a:t>INVESTIMENTI</a:t>
            </a:r>
          </a:p>
          <a:p>
            <a:pPr algn="ctr"/>
            <a:r>
              <a:rPr lang="it-IT" sz="3400" b="1" dirty="0">
                <a:solidFill>
                  <a:srgbClr val="183D6E"/>
                </a:solidFill>
              </a:rPr>
              <a:t>MISSION RELATED</a:t>
            </a:r>
            <a:endParaRPr lang="it-IT" sz="3400" dirty="0">
              <a:solidFill>
                <a:srgbClr val="183D6E"/>
              </a:solidFill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9950BB85-ED67-A956-6B5B-CDE353D829F2}"/>
              </a:ext>
            </a:extLst>
          </p:cNvPr>
          <p:cNvSpPr txBox="1"/>
          <p:nvPr/>
        </p:nvSpPr>
        <p:spPr>
          <a:xfrm>
            <a:off x="487484" y="2417629"/>
            <a:ext cx="2174001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300" b="1" dirty="0">
                <a:solidFill>
                  <a:srgbClr val="183D6E"/>
                </a:solidFill>
              </a:rPr>
              <a:t>ATTREZZATURE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950AF030-5B17-D521-C055-473B4571525B}"/>
              </a:ext>
            </a:extLst>
          </p:cNvPr>
          <p:cNvSpPr txBox="1"/>
          <p:nvPr/>
        </p:nvSpPr>
        <p:spPr>
          <a:xfrm>
            <a:off x="9512835" y="2433986"/>
            <a:ext cx="18420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300" b="1" dirty="0">
                <a:solidFill>
                  <a:srgbClr val="183D6E"/>
                </a:solidFill>
              </a:rPr>
              <a:t>STUDENTATI</a:t>
            </a:r>
            <a:endParaRPr lang="it-IT" sz="2300" dirty="0">
              <a:solidFill>
                <a:srgbClr val="183D6E"/>
              </a:solidFill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2CFA99D-6FC2-FFD7-1162-C2874D1E48F5}"/>
              </a:ext>
            </a:extLst>
          </p:cNvPr>
          <p:cNvSpPr txBox="1"/>
          <p:nvPr/>
        </p:nvSpPr>
        <p:spPr>
          <a:xfrm>
            <a:off x="7135343" y="539294"/>
            <a:ext cx="252010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300" b="1" dirty="0">
                <a:solidFill>
                  <a:srgbClr val="183D6E"/>
                </a:solidFill>
              </a:rPr>
              <a:t>RSA e</a:t>
            </a:r>
          </a:p>
          <a:p>
            <a:r>
              <a:rPr lang="it-IT" sz="2300" b="1" dirty="0">
                <a:solidFill>
                  <a:srgbClr val="183D6E"/>
                </a:solidFill>
              </a:rPr>
              <a:t>SENIOR HOUSING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21C7A3A-442E-45E3-88B9-A48A43629BA1}"/>
              </a:ext>
            </a:extLst>
          </p:cNvPr>
          <p:cNvSpPr txBox="1"/>
          <p:nvPr/>
        </p:nvSpPr>
        <p:spPr>
          <a:xfrm>
            <a:off x="1145828" y="4987904"/>
            <a:ext cx="236220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300" b="1" dirty="0">
                <a:solidFill>
                  <a:srgbClr val="183D6E"/>
                </a:solidFill>
              </a:rPr>
              <a:t>STRUTTURE </a:t>
            </a:r>
          </a:p>
          <a:p>
            <a:pPr algn="r"/>
            <a:r>
              <a:rPr lang="it-IT" sz="2300" b="1" dirty="0">
                <a:solidFill>
                  <a:srgbClr val="183D6E"/>
                </a:solidFill>
              </a:rPr>
              <a:t>ASSISTENZIALI</a:t>
            </a:r>
            <a:endParaRPr lang="it-IT" sz="2300" dirty="0">
              <a:solidFill>
                <a:srgbClr val="183D6E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C60A65F-0065-0809-0337-76D2E50667FA}"/>
              </a:ext>
            </a:extLst>
          </p:cNvPr>
          <p:cNvSpPr txBox="1"/>
          <p:nvPr/>
        </p:nvSpPr>
        <p:spPr>
          <a:xfrm>
            <a:off x="8591791" y="4987904"/>
            <a:ext cx="184208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300" b="1" dirty="0">
                <a:solidFill>
                  <a:srgbClr val="183D6E"/>
                </a:solidFill>
              </a:rPr>
              <a:t>TECNOLOGIA</a:t>
            </a:r>
          </a:p>
          <a:p>
            <a:r>
              <a:rPr lang="it-IT" sz="2300" b="1" dirty="0">
                <a:solidFill>
                  <a:srgbClr val="183D6E"/>
                </a:solidFill>
              </a:rPr>
              <a:t>SANITARIA</a:t>
            </a:r>
            <a:endParaRPr lang="it-IT" sz="2300" dirty="0">
              <a:solidFill>
                <a:srgbClr val="183D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6392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1808056B-FB8D-6609-D297-CACC7DEA215E}"/>
              </a:ext>
            </a:extLst>
          </p:cNvPr>
          <p:cNvSpPr/>
          <p:nvPr/>
        </p:nvSpPr>
        <p:spPr>
          <a:xfrm>
            <a:off x="0" y="1"/>
            <a:ext cx="4497856" cy="6865842"/>
          </a:xfrm>
          <a:prstGeom prst="rect">
            <a:avLst/>
          </a:prstGeom>
          <a:solidFill>
            <a:srgbClr val="A7DD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highlight>
                <a:srgbClr val="FFFF00"/>
              </a:highlight>
            </a:endParaRPr>
          </a:p>
        </p:txBody>
      </p:sp>
      <p:pic>
        <p:nvPicPr>
          <p:cNvPr id="3" name="Immagine 2" descr="Immagine che contiene cartone animato, casa&#10;&#10;Descrizione generata automaticamente">
            <a:extLst>
              <a:ext uri="{FF2B5EF4-FFF2-40B4-BE49-F238E27FC236}">
                <a16:creationId xmlns:a16="http://schemas.microsoft.com/office/drawing/2014/main" id="{887D3855-7CDA-CDEA-E675-8313110698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5481" y="-447134"/>
            <a:ext cx="6489948" cy="7300512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BCD2CC2A-B897-5037-C034-A25571C47809}"/>
              </a:ext>
            </a:extLst>
          </p:cNvPr>
          <p:cNvSpPr txBox="1"/>
          <p:nvPr/>
        </p:nvSpPr>
        <p:spPr>
          <a:xfrm>
            <a:off x="4497856" y="305278"/>
            <a:ext cx="7534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>
                <a:solidFill>
                  <a:srgbClr val="265379"/>
                </a:solidFill>
              </a:rPr>
              <a:t>CASE  DI COMUNITÀ «SPOKE»</a:t>
            </a:r>
            <a:endParaRPr lang="it-IT" sz="4000" dirty="0">
              <a:solidFill>
                <a:srgbClr val="265379"/>
              </a:solidFill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E532D19-56AD-89FB-D832-31C0D7E5331F}"/>
              </a:ext>
            </a:extLst>
          </p:cNvPr>
          <p:cNvSpPr txBox="1"/>
          <p:nvPr/>
        </p:nvSpPr>
        <p:spPr>
          <a:xfrm>
            <a:off x="6591300" y="1433407"/>
            <a:ext cx="510951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>
                <a:solidFill>
                  <a:srgbClr val="005477"/>
                </a:solidFill>
              </a:rPr>
              <a:t>Per i </a:t>
            </a:r>
            <a:r>
              <a:rPr lang="it-IT" sz="2800" b="1" dirty="0">
                <a:solidFill>
                  <a:srgbClr val="00A6DE"/>
                </a:solidFill>
              </a:rPr>
              <a:t>medici</a:t>
            </a:r>
            <a:r>
              <a:rPr lang="it-IT" sz="2800" dirty="0">
                <a:solidFill>
                  <a:srgbClr val="005477"/>
                </a:solidFill>
              </a:rPr>
              <a:t>: </a:t>
            </a:r>
            <a:r>
              <a:rPr lang="it-IT" sz="2800" b="1" dirty="0">
                <a:solidFill>
                  <a:srgbClr val="005477"/>
                </a:solidFill>
              </a:rPr>
              <a:t>aggregazione</a:t>
            </a:r>
            <a:r>
              <a:rPr lang="it-IT" sz="2800" dirty="0">
                <a:solidFill>
                  <a:srgbClr val="005477"/>
                </a:solidFill>
              </a:rPr>
              <a:t> per ampliare studi già esistenti o costituirne di nuovi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>
                <a:solidFill>
                  <a:srgbClr val="005477"/>
                </a:solidFill>
              </a:rPr>
              <a:t>Per i </a:t>
            </a:r>
            <a:r>
              <a:rPr lang="it-IT" sz="2800" b="1" dirty="0">
                <a:solidFill>
                  <a:srgbClr val="00A6DE"/>
                </a:solidFill>
              </a:rPr>
              <a:t>cittadini</a:t>
            </a:r>
            <a:r>
              <a:rPr lang="it-IT" sz="2800" dirty="0">
                <a:solidFill>
                  <a:srgbClr val="005477"/>
                </a:solidFill>
              </a:rPr>
              <a:t>: vicinanza e </a:t>
            </a:r>
            <a:r>
              <a:rPr lang="it-IT" sz="2800" b="1" dirty="0" err="1">
                <a:solidFill>
                  <a:srgbClr val="005477"/>
                </a:solidFill>
              </a:rPr>
              <a:t>fiduciarietà</a:t>
            </a:r>
            <a:r>
              <a:rPr lang="it-IT" sz="2800" dirty="0">
                <a:solidFill>
                  <a:srgbClr val="005477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>
                <a:solidFill>
                  <a:srgbClr val="005477"/>
                </a:solidFill>
              </a:rPr>
              <a:t>Per il </a:t>
            </a:r>
            <a:r>
              <a:rPr lang="it-IT" sz="2800" b="1" dirty="0">
                <a:solidFill>
                  <a:srgbClr val="00A6DE"/>
                </a:solidFill>
              </a:rPr>
              <a:t>Ssn</a:t>
            </a:r>
            <a:r>
              <a:rPr lang="it-IT" sz="2800" dirty="0">
                <a:solidFill>
                  <a:srgbClr val="005477"/>
                </a:solidFill>
              </a:rPr>
              <a:t>: </a:t>
            </a:r>
            <a:r>
              <a:rPr lang="it-IT" sz="2800" b="1" dirty="0">
                <a:solidFill>
                  <a:srgbClr val="005477"/>
                </a:solidFill>
              </a:rPr>
              <a:t>gratuità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>
                <a:solidFill>
                  <a:srgbClr val="005477"/>
                </a:solidFill>
              </a:rPr>
              <a:t>Per il </a:t>
            </a:r>
            <a:r>
              <a:rPr lang="it-IT" sz="2800" b="1" dirty="0">
                <a:solidFill>
                  <a:srgbClr val="00A6DE"/>
                </a:solidFill>
              </a:rPr>
              <a:t>Paese</a:t>
            </a:r>
            <a:r>
              <a:rPr lang="it-IT" sz="2800" dirty="0">
                <a:solidFill>
                  <a:srgbClr val="005477"/>
                </a:solidFill>
              </a:rPr>
              <a:t>: effetto </a:t>
            </a:r>
            <a:r>
              <a:rPr lang="it-IT" sz="2800" b="1" dirty="0">
                <a:solidFill>
                  <a:srgbClr val="005477"/>
                </a:solidFill>
              </a:rPr>
              <a:t>palla di neve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8F0807F-BC7E-1B48-B72D-22D7890EDE53}"/>
              </a:ext>
            </a:extLst>
          </p:cNvPr>
          <p:cNvSpPr txBox="1"/>
          <p:nvPr/>
        </p:nvSpPr>
        <p:spPr>
          <a:xfrm>
            <a:off x="7333055" y="5220896"/>
            <a:ext cx="4699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5477"/>
                </a:solidFill>
              </a:rPr>
              <a:t>E per la </a:t>
            </a:r>
            <a:r>
              <a:rPr lang="it-IT" sz="2800" b="1" dirty="0">
                <a:solidFill>
                  <a:srgbClr val="005477"/>
                </a:solidFill>
              </a:rPr>
              <a:t>motivazione professionale</a:t>
            </a:r>
            <a:r>
              <a:rPr lang="it-IT" sz="2800" dirty="0">
                <a:solidFill>
                  <a:srgbClr val="005477"/>
                </a:solidFill>
              </a:rPr>
              <a:t>: appagamento</a:t>
            </a:r>
          </a:p>
        </p:txBody>
      </p:sp>
    </p:spTree>
    <p:extLst>
      <p:ext uri="{BB962C8B-B14F-4D97-AF65-F5344CB8AC3E}">
        <p14:creationId xmlns:p14="http://schemas.microsoft.com/office/powerpoint/2010/main" val="1054990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6">
            <a:extLst>
              <a:ext uri="{FF2B5EF4-FFF2-40B4-BE49-F238E27FC236}">
                <a16:creationId xmlns:a16="http://schemas.microsoft.com/office/drawing/2014/main" id="{56355604-592B-2975-50B6-5DA5213D8150}"/>
              </a:ext>
            </a:extLst>
          </p:cNvPr>
          <p:cNvGrpSpPr/>
          <p:nvPr/>
        </p:nvGrpSpPr>
        <p:grpSpPr>
          <a:xfrm>
            <a:off x="6224974" y="1272744"/>
            <a:ext cx="5501325" cy="4934968"/>
            <a:chOff x="6259280" y="1191762"/>
            <a:chExt cx="5701802" cy="5114806"/>
          </a:xfrm>
        </p:grpSpPr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0F2437D1-0C18-F287-4A32-BD8DCF1AED48}"/>
                </a:ext>
              </a:extLst>
            </p:cNvPr>
            <p:cNvSpPr/>
            <p:nvPr/>
          </p:nvSpPr>
          <p:spPr>
            <a:xfrm>
              <a:off x="7244158" y="2477053"/>
              <a:ext cx="3560432" cy="2331422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2" name="Freccia ad arco 11">
              <a:extLst>
                <a:ext uri="{FF2B5EF4-FFF2-40B4-BE49-F238E27FC236}">
                  <a16:creationId xmlns:a16="http://schemas.microsoft.com/office/drawing/2014/main" id="{49AEBA2E-9D58-1D2A-9026-20FA5B38765C}"/>
                </a:ext>
              </a:extLst>
            </p:cNvPr>
            <p:cNvSpPr/>
            <p:nvPr/>
          </p:nvSpPr>
          <p:spPr>
            <a:xfrm>
              <a:off x="6658942" y="1317570"/>
              <a:ext cx="4923934" cy="4923934"/>
            </a:xfrm>
            <a:prstGeom prst="circularArrow">
              <a:avLst>
                <a:gd name="adj1" fmla="val 5544"/>
                <a:gd name="adj2" fmla="val 330680"/>
                <a:gd name="adj3" fmla="val 14427088"/>
                <a:gd name="adj4" fmla="val 17001110"/>
                <a:gd name="adj5" fmla="val 5757"/>
              </a:avLst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13" name="Figura a mano libera 12">
              <a:extLst>
                <a:ext uri="{FF2B5EF4-FFF2-40B4-BE49-F238E27FC236}">
                  <a16:creationId xmlns:a16="http://schemas.microsoft.com/office/drawing/2014/main" id="{02FF5559-6DE1-871A-F614-0F00273465C8}"/>
                </a:ext>
              </a:extLst>
            </p:cNvPr>
            <p:cNvSpPr/>
            <p:nvPr/>
          </p:nvSpPr>
          <p:spPr>
            <a:xfrm>
              <a:off x="8306393" y="1191762"/>
              <a:ext cx="1629032" cy="1123230"/>
            </a:xfrm>
            <a:custGeom>
              <a:avLst/>
              <a:gdLst>
                <a:gd name="connsiteX0" fmla="*/ 0 w 1629032"/>
                <a:gd name="connsiteY0" fmla="*/ 187209 h 1123230"/>
                <a:gd name="connsiteX1" fmla="*/ 187209 w 1629032"/>
                <a:gd name="connsiteY1" fmla="*/ 0 h 1123230"/>
                <a:gd name="connsiteX2" fmla="*/ 1441823 w 1629032"/>
                <a:gd name="connsiteY2" fmla="*/ 0 h 1123230"/>
                <a:gd name="connsiteX3" fmla="*/ 1629032 w 1629032"/>
                <a:gd name="connsiteY3" fmla="*/ 187209 h 1123230"/>
                <a:gd name="connsiteX4" fmla="*/ 1629032 w 1629032"/>
                <a:gd name="connsiteY4" fmla="*/ 936021 h 1123230"/>
                <a:gd name="connsiteX5" fmla="*/ 1441823 w 1629032"/>
                <a:gd name="connsiteY5" fmla="*/ 1123230 h 1123230"/>
                <a:gd name="connsiteX6" fmla="*/ 187209 w 1629032"/>
                <a:gd name="connsiteY6" fmla="*/ 1123230 h 1123230"/>
                <a:gd name="connsiteX7" fmla="*/ 0 w 1629032"/>
                <a:gd name="connsiteY7" fmla="*/ 936021 h 1123230"/>
                <a:gd name="connsiteX8" fmla="*/ 0 w 1629032"/>
                <a:gd name="connsiteY8" fmla="*/ 187209 h 1123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29032" h="1123230">
                  <a:moveTo>
                    <a:pt x="0" y="187209"/>
                  </a:moveTo>
                  <a:cubicBezTo>
                    <a:pt x="0" y="83816"/>
                    <a:pt x="83816" y="0"/>
                    <a:pt x="187209" y="0"/>
                  </a:cubicBezTo>
                  <a:lnTo>
                    <a:pt x="1441823" y="0"/>
                  </a:lnTo>
                  <a:cubicBezTo>
                    <a:pt x="1545216" y="0"/>
                    <a:pt x="1629032" y="83816"/>
                    <a:pt x="1629032" y="187209"/>
                  </a:cubicBezTo>
                  <a:lnTo>
                    <a:pt x="1629032" y="936021"/>
                  </a:lnTo>
                  <a:cubicBezTo>
                    <a:pt x="1629032" y="1039414"/>
                    <a:pt x="1545216" y="1123230"/>
                    <a:pt x="1441823" y="1123230"/>
                  </a:cubicBezTo>
                  <a:lnTo>
                    <a:pt x="187209" y="1123230"/>
                  </a:lnTo>
                  <a:cubicBezTo>
                    <a:pt x="83816" y="1123230"/>
                    <a:pt x="0" y="1039414"/>
                    <a:pt x="0" y="936021"/>
                  </a:cubicBezTo>
                  <a:lnTo>
                    <a:pt x="0" y="187209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0552" tIns="100552" rIns="100552" bIns="100552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200" b="0" kern="1200" dirty="0">
                  <a:solidFill>
                    <a:schemeClr val="bg1"/>
                  </a:solidFill>
                  <a:latin typeface="+mn-lt"/>
                  <a:ea typeface="Times New Roman" panose="02020603050405020304" pitchFamily="18" charset="0"/>
                  <a:cs typeface="Poppins" panose="00000500000000000000" pitchFamily="2" charset="0"/>
                </a:rPr>
                <a:t>1 – il Team di medici individua, in linea con la programmazione nazionale e aziendale,  l’immobile da destinare a </a:t>
              </a:r>
              <a:r>
                <a:rPr lang="it-IT" sz="1200" b="0" kern="1200" dirty="0">
                  <a:latin typeface="+mn-lt"/>
                </a:rPr>
                <a:t>CdC Spoke</a:t>
              </a:r>
              <a:endParaRPr lang="it-IT" sz="1200" b="0" kern="12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" name="Figura a mano libera 14">
              <a:extLst>
                <a:ext uri="{FF2B5EF4-FFF2-40B4-BE49-F238E27FC236}">
                  <a16:creationId xmlns:a16="http://schemas.microsoft.com/office/drawing/2014/main" id="{E9CEA26C-8B65-AE1B-81D7-27D2AED2D64B}"/>
                </a:ext>
              </a:extLst>
            </p:cNvPr>
            <p:cNvSpPr/>
            <p:nvPr/>
          </p:nvSpPr>
          <p:spPr>
            <a:xfrm>
              <a:off x="10244681" y="2219321"/>
              <a:ext cx="1629032" cy="1123230"/>
            </a:xfrm>
            <a:custGeom>
              <a:avLst/>
              <a:gdLst>
                <a:gd name="connsiteX0" fmla="*/ 0 w 1629032"/>
                <a:gd name="connsiteY0" fmla="*/ 187209 h 1123230"/>
                <a:gd name="connsiteX1" fmla="*/ 187209 w 1629032"/>
                <a:gd name="connsiteY1" fmla="*/ 0 h 1123230"/>
                <a:gd name="connsiteX2" fmla="*/ 1441823 w 1629032"/>
                <a:gd name="connsiteY2" fmla="*/ 0 h 1123230"/>
                <a:gd name="connsiteX3" fmla="*/ 1629032 w 1629032"/>
                <a:gd name="connsiteY3" fmla="*/ 187209 h 1123230"/>
                <a:gd name="connsiteX4" fmla="*/ 1629032 w 1629032"/>
                <a:gd name="connsiteY4" fmla="*/ 936021 h 1123230"/>
                <a:gd name="connsiteX5" fmla="*/ 1441823 w 1629032"/>
                <a:gd name="connsiteY5" fmla="*/ 1123230 h 1123230"/>
                <a:gd name="connsiteX6" fmla="*/ 187209 w 1629032"/>
                <a:gd name="connsiteY6" fmla="*/ 1123230 h 1123230"/>
                <a:gd name="connsiteX7" fmla="*/ 0 w 1629032"/>
                <a:gd name="connsiteY7" fmla="*/ 936021 h 1123230"/>
                <a:gd name="connsiteX8" fmla="*/ 0 w 1629032"/>
                <a:gd name="connsiteY8" fmla="*/ 187209 h 1123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29032" h="1123230">
                  <a:moveTo>
                    <a:pt x="0" y="187209"/>
                  </a:moveTo>
                  <a:cubicBezTo>
                    <a:pt x="0" y="83816"/>
                    <a:pt x="83816" y="0"/>
                    <a:pt x="187209" y="0"/>
                  </a:cubicBezTo>
                  <a:lnTo>
                    <a:pt x="1441823" y="0"/>
                  </a:lnTo>
                  <a:cubicBezTo>
                    <a:pt x="1545216" y="0"/>
                    <a:pt x="1629032" y="83816"/>
                    <a:pt x="1629032" y="187209"/>
                  </a:cubicBezTo>
                  <a:lnTo>
                    <a:pt x="1629032" y="936021"/>
                  </a:lnTo>
                  <a:cubicBezTo>
                    <a:pt x="1629032" y="1039414"/>
                    <a:pt x="1545216" y="1123230"/>
                    <a:pt x="1441823" y="1123230"/>
                  </a:cubicBezTo>
                  <a:lnTo>
                    <a:pt x="187209" y="1123230"/>
                  </a:lnTo>
                  <a:cubicBezTo>
                    <a:pt x="83816" y="1123230"/>
                    <a:pt x="0" y="1039414"/>
                    <a:pt x="0" y="936021"/>
                  </a:cubicBezTo>
                  <a:lnTo>
                    <a:pt x="0" y="187209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0552" tIns="100552" rIns="100552" bIns="100552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200" b="0" kern="1200" dirty="0">
                  <a:solidFill>
                    <a:schemeClr val="bg1"/>
                  </a:solidFill>
                  <a:latin typeface="+mn-lt"/>
                  <a:ea typeface="Times New Roman" panose="02020603050405020304" pitchFamily="18" charset="0"/>
                  <a:cs typeface="Poppins" panose="00000500000000000000" pitchFamily="2" charset="0"/>
                </a:rPr>
                <a:t>2 – il fondo acquista l’immobile individuato</a:t>
              </a:r>
              <a:endParaRPr lang="it-IT" sz="1200" b="0" kern="12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6" name="Figura a mano libera 15">
              <a:extLst>
                <a:ext uri="{FF2B5EF4-FFF2-40B4-BE49-F238E27FC236}">
                  <a16:creationId xmlns:a16="http://schemas.microsoft.com/office/drawing/2014/main" id="{9DD08F13-01F4-B42B-648E-9E760FA9512E}"/>
                </a:ext>
              </a:extLst>
            </p:cNvPr>
            <p:cNvSpPr/>
            <p:nvPr/>
          </p:nvSpPr>
          <p:spPr>
            <a:xfrm>
              <a:off x="10332050" y="3787446"/>
              <a:ext cx="1629032" cy="1123230"/>
            </a:xfrm>
            <a:custGeom>
              <a:avLst/>
              <a:gdLst>
                <a:gd name="connsiteX0" fmla="*/ 0 w 1629032"/>
                <a:gd name="connsiteY0" fmla="*/ 187209 h 1123230"/>
                <a:gd name="connsiteX1" fmla="*/ 187209 w 1629032"/>
                <a:gd name="connsiteY1" fmla="*/ 0 h 1123230"/>
                <a:gd name="connsiteX2" fmla="*/ 1441823 w 1629032"/>
                <a:gd name="connsiteY2" fmla="*/ 0 h 1123230"/>
                <a:gd name="connsiteX3" fmla="*/ 1629032 w 1629032"/>
                <a:gd name="connsiteY3" fmla="*/ 187209 h 1123230"/>
                <a:gd name="connsiteX4" fmla="*/ 1629032 w 1629032"/>
                <a:gd name="connsiteY4" fmla="*/ 936021 h 1123230"/>
                <a:gd name="connsiteX5" fmla="*/ 1441823 w 1629032"/>
                <a:gd name="connsiteY5" fmla="*/ 1123230 h 1123230"/>
                <a:gd name="connsiteX6" fmla="*/ 187209 w 1629032"/>
                <a:gd name="connsiteY6" fmla="*/ 1123230 h 1123230"/>
                <a:gd name="connsiteX7" fmla="*/ 0 w 1629032"/>
                <a:gd name="connsiteY7" fmla="*/ 936021 h 1123230"/>
                <a:gd name="connsiteX8" fmla="*/ 0 w 1629032"/>
                <a:gd name="connsiteY8" fmla="*/ 187209 h 1123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29032" h="1123230">
                  <a:moveTo>
                    <a:pt x="0" y="187209"/>
                  </a:moveTo>
                  <a:cubicBezTo>
                    <a:pt x="0" y="83816"/>
                    <a:pt x="83816" y="0"/>
                    <a:pt x="187209" y="0"/>
                  </a:cubicBezTo>
                  <a:lnTo>
                    <a:pt x="1441823" y="0"/>
                  </a:lnTo>
                  <a:cubicBezTo>
                    <a:pt x="1545216" y="0"/>
                    <a:pt x="1629032" y="83816"/>
                    <a:pt x="1629032" y="187209"/>
                  </a:cubicBezTo>
                  <a:lnTo>
                    <a:pt x="1629032" y="936021"/>
                  </a:lnTo>
                  <a:cubicBezTo>
                    <a:pt x="1629032" y="1039414"/>
                    <a:pt x="1545216" y="1123230"/>
                    <a:pt x="1441823" y="1123230"/>
                  </a:cubicBezTo>
                  <a:lnTo>
                    <a:pt x="187209" y="1123230"/>
                  </a:lnTo>
                  <a:cubicBezTo>
                    <a:pt x="83816" y="1123230"/>
                    <a:pt x="0" y="1039414"/>
                    <a:pt x="0" y="936021"/>
                  </a:cubicBezTo>
                  <a:lnTo>
                    <a:pt x="0" y="187209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0552" tIns="100552" rIns="100552" bIns="100552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200" b="0" kern="1200" dirty="0">
                  <a:solidFill>
                    <a:prstClr val="white"/>
                  </a:solidFill>
                  <a:latin typeface="+mn-lt"/>
                  <a:ea typeface="Times New Roman" panose="02020603050405020304" pitchFamily="18" charset="0"/>
                  <a:cs typeface="Poppins" panose="00000500000000000000" pitchFamily="2" charset="0"/>
                </a:rPr>
                <a:t>3 – il fondo ristruttura e attrezza l’immobile</a:t>
              </a:r>
            </a:p>
          </p:txBody>
        </p:sp>
        <p:sp>
          <p:nvSpPr>
            <p:cNvPr id="17" name="Figura a mano libera 16">
              <a:extLst>
                <a:ext uri="{FF2B5EF4-FFF2-40B4-BE49-F238E27FC236}">
                  <a16:creationId xmlns:a16="http://schemas.microsoft.com/office/drawing/2014/main" id="{246C15FE-657C-6228-C3B7-1396EDC4FAB1}"/>
                </a:ext>
              </a:extLst>
            </p:cNvPr>
            <p:cNvSpPr/>
            <p:nvPr/>
          </p:nvSpPr>
          <p:spPr>
            <a:xfrm>
              <a:off x="9500209" y="5155320"/>
              <a:ext cx="1629032" cy="1123230"/>
            </a:xfrm>
            <a:custGeom>
              <a:avLst/>
              <a:gdLst>
                <a:gd name="connsiteX0" fmla="*/ 0 w 1629032"/>
                <a:gd name="connsiteY0" fmla="*/ 187209 h 1123230"/>
                <a:gd name="connsiteX1" fmla="*/ 187209 w 1629032"/>
                <a:gd name="connsiteY1" fmla="*/ 0 h 1123230"/>
                <a:gd name="connsiteX2" fmla="*/ 1441823 w 1629032"/>
                <a:gd name="connsiteY2" fmla="*/ 0 h 1123230"/>
                <a:gd name="connsiteX3" fmla="*/ 1629032 w 1629032"/>
                <a:gd name="connsiteY3" fmla="*/ 187209 h 1123230"/>
                <a:gd name="connsiteX4" fmla="*/ 1629032 w 1629032"/>
                <a:gd name="connsiteY4" fmla="*/ 936021 h 1123230"/>
                <a:gd name="connsiteX5" fmla="*/ 1441823 w 1629032"/>
                <a:gd name="connsiteY5" fmla="*/ 1123230 h 1123230"/>
                <a:gd name="connsiteX6" fmla="*/ 187209 w 1629032"/>
                <a:gd name="connsiteY6" fmla="*/ 1123230 h 1123230"/>
                <a:gd name="connsiteX7" fmla="*/ 0 w 1629032"/>
                <a:gd name="connsiteY7" fmla="*/ 936021 h 1123230"/>
                <a:gd name="connsiteX8" fmla="*/ 0 w 1629032"/>
                <a:gd name="connsiteY8" fmla="*/ 187209 h 1123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29032" h="1123230">
                  <a:moveTo>
                    <a:pt x="0" y="187209"/>
                  </a:moveTo>
                  <a:cubicBezTo>
                    <a:pt x="0" y="83816"/>
                    <a:pt x="83816" y="0"/>
                    <a:pt x="187209" y="0"/>
                  </a:cubicBezTo>
                  <a:lnTo>
                    <a:pt x="1441823" y="0"/>
                  </a:lnTo>
                  <a:cubicBezTo>
                    <a:pt x="1545216" y="0"/>
                    <a:pt x="1629032" y="83816"/>
                    <a:pt x="1629032" y="187209"/>
                  </a:cubicBezTo>
                  <a:lnTo>
                    <a:pt x="1629032" y="936021"/>
                  </a:lnTo>
                  <a:cubicBezTo>
                    <a:pt x="1629032" y="1039414"/>
                    <a:pt x="1545216" y="1123230"/>
                    <a:pt x="1441823" y="1123230"/>
                  </a:cubicBezTo>
                  <a:lnTo>
                    <a:pt x="187209" y="1123230"/>
                  </a:lnTo>
                  <a:cubicBezTo>
                    <a:pt x="83816" y="1123230"/>
                    <a:pt x="0" y="1039414"/>
                    <a:pt x="0" y="936021"/>
                  </a:cubicBezTo>
                  <a:lnTo>
                    <a:pt x="0" y="187209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0552" tIns="100552" rIns="100552" bIns="100552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200" b="0" kern="1200" dirty="0">
                  <a:solidFill>
                    <a:prstClr val="white"/>
                  </a:solidFill>
                  <a:latin typeface="+mn-lt"/>
                  <a:ea typeface="Times New Roman" panose="02020603050405020304" pitchFamily="18" charset="0"/>
                  <a:cs typeface="Poppins" panose="00000500000000000000" pitchFamily="2" charset="0"/>
                </a:rPr>
                <a:t>4 – il fondo cede in leasing l’immobile e le attrezzature con l’intervento di una società di leasing</a:t>
              </a:r>
            </a:p>
          </p:txBody>
        </p:sp>
        <p:sp>
          <p:nvSpPr>
            <p:cNvPr id="18" name="Figura a mano libera 17">
              <a:extLst>
                <a:ext uri="{FF2B5EF4-FFF2-40B4-BE49-F238E27FC236}">
                  <a16:creationId xmlns:a16="http://schemas.microsoft.com/office/drawing/2014/main" id="{ED14DB01-C289-BB28-A022-4E1486EA457A}"/>
                </a:ext>
              </a:extLst>
            </p:cNvPr>
            <p:cNvSpPr/>
            <p:nvPr/>
          </p:nvSpPr>
          <p:spPr>
            <a:xfrm>
              <a:off x="7395342" y="5183338"/>
              <a:ext cx="1629032" cy="1123230"/>
            </a:xfrm>
            <a:custGeom>
              <a:avLst/>
              <a:gdLst>
                <a:gd name="connsiteX0" fmla="*/ 0 w 1629032"/>
                <a:gd name="connsiteY0" fmla="*/ 187209 h 1123230"/>
                <a:gd name="connsiteX1" fmla="*/ 187209 w 1629032"/>
                <a:gd name="connsiteY1" fmla="*/ 0 h 1123230"/>
                <a:gd name="connsiteX2" fmla="*/ 1441823 w 1629032"/>
                <a:gd name="connsiteY2" fmla="*/ 0 h 1123230"/>
                <a:gd name="connsiteX3" fmla="*/ 1629032 w 1629032"/>
                <a:gd name="connsiteY3" fmla="*/ 187209 h 1123230"/>
                <a:gd name="connsiteX4" fmla="*/ 1629032 w 1629032"/>
                <a:gd name="connsiteY4" fmla="*/ 936021 h 1123230"/>
                <a:gd name="connsiteX5" fmla="*/ 1441823 w 1629032"/>
                <a:gd name="connsiteY5" fmla="*/ 1123230 h 1123230"/>
                <a:gd name="connsiteX6" fmla="*/ 187209 w 1629032"/>
                <a:gd name="connsiteY6" fmla="*/ 1123230 h 1123230"/>
                <a:gd name="connsiteX7" fmla="*/ 0 w 1629032"/>
                <a:gd name="connsiteY7" fmla="*/ 936021 h 1123230"/>
                <a:gd name="connsiteX8" fmla="*/ 0 w 1629032"/>
                <a:gd name="connsiteY8" fmla="*/ 187209 h 1123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29032" h="1123230">
                  <a:moveTo>
                    <a:pt x="0" y="187209"/>
                  </a:moveTo>
                  <a:cubicBezTo>
                    <a:pt x="0" y="83816"/>
                    <a:pt x="83816" y="0"/>
                    <a:pt x="187209" y="0"/>
                  </a:cubicBezTo>
                  <a:lnTo>
                    <a:pt x="1441823" y="0"/>
                  </a:lnTo>
                  <a:cubicBezTo>
                    <a:pt x="1545216" y="0"/>
                    <a:pt x="1629032" y="83816"/>
                    <a:pt x="1629032" y="187209"/>
                  </a:cubicBezTo>
                  <a:lnTo>
                    <a:pt x="1629032" y="936021"/>
                  </a:lnTo>
                  <a:cubicBezTo>
                    <a:pt x="1629032" y="1039414"/>
                    <a:pt x="1545216" y="1123230"/>
                    <a:pt x="1441823" y="1123230"/>
                  </a:cubicBezTo>
                  <a:lnTo>
                    <a:pt x="187209" y="1123230"/>
                  </a:lnTo>
                  <a:cubicBezTo>
                    <a:pt x="83816" y="1123230"/>
                    <a:pt x="0" y="1039414"/>
                    <a:pt x="0" y="936021"/>
                  </a:cubicBezTo>
                  <a:lnTo>
                    <a:pt x="0" y="187209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0552" tIns="100552" rIns="100552" bIns="100552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200" b="0" kern="1200" dirty="0">
                  <a:solidFill>
                    <a:prstClr val="white"/>
                  </a:solidFill>
                  <a:latin typeface="+mn-lt"/>
                  <a:ea typeface="Times New Roman" panose="02020603050405020304" pitchFamily="18" charset="0"/>
                  <a:cs typeface="Poppins" panose="00000500000000000000" pitchFamily="2" charset="0"/>
                </a:rPr>
                <a:t>5 – la società di leasing effettua la locazione finanziaria al veicolo scelto dal Team di medici </a:t>
              </a:r>
            </a:p>
          </p:txBody>
        </p:sp>
        <p:sp>
          <p:nvSpPr>
            <p:cNvPr id="19" name="Figura a mano libera 18">
              <a:extLst>
                <a:ext uri="{FF2B5EF4-FFF2-40B4-BE49-F238E27FC236}">
                  <a16:creationId xmlns:a16="http://schemas.microsoft.com/office/drawing/2014/main" id="{FC08D503-4969-2609-DF8B-DEBACD773743}"/>
                </a:ext>
              </a:extLst>
            </p:cNvPr>
            <p:cNvSpPr/>
            <p:nvPr/>
          </p:nvSpPr>
          <p:spPr>
            <a:xfrm>
              <a:off x="6259280" y="3758761"/>
              <a:ext cx="1629032" cy="1123230"/>
            </a:xfrm>
            <a:custGeom>
              <a:avLst/>
              <a:gdLst>
                <a:gd name="connsiteX0" fmla="*/ 0 w 1629032"/>
                <a:gd name="connsiteY0" fmla="*/ 187209 h 1123230"/>
                <a:gd name="connsiteX1" fmla="*/ 187209 w 1629032"/>
                <a:gd name="connsiteY1" fmla="*/ 0 h 1123230"/>
                <a:gd name="connsiteX2" fmla="*/ 1441823 w 1629032"/>
                <a:gd name="connsiteY2" fmla="*/ 0 h 1123230"/>
                <a:gd name="connsiteX3" fmla="*/ 1629032 w 1629032"/>
                <a:gd name="connsiteY3" fmla="*/ 187209 h 1123230"/>
                <a:gd name="connsiteX4" fmla="*/ 1629032 w 1629032"/>
                <a:gd name="connsiteY4" fmla="*/ 936021 h 1123230"/>
                <a:gd name="connsiteX5" fmla="*/ 1441823 w 1629032"/>
                <a:gd name="connsiteY5" fmla="*/ 1123230 h 1123230"/>
                <a:gd name="connsiteX6" fmla="*/ 187209 w 1629032"/>
                <a:gd name="connsiteY6" fmla="*/ 1123230 h 1123230"/>
                <a:gd name="connsiteX7" fmla="*/ 0 w 1629032"/>
                <a:gd name="connsiteY7" fmla="*/ 936021 h 1123230"/>
                <a:gd name="connsiteX8" fmla="*/ 0 w 1629032"/>
                <a:gd name="connsiteY8" fmla="*/ 187209 h 1123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29032" h="1123230">
                  <a:moveTo>
                    <a:pt x="0" y="187209"/>
                  </a:moveTo>
                  <a:cubicBezTo>
                    <a:pt x="0" y="83816"/>
                    <a:pt x="83816" y="0"/>
                    <a:pt x="187209" y="0"/>
                  </a:cubicBezTo>
                  <a:lnTo>
                    <a:pt x="1441823" y="0"/>
                  </a:lnTo>
                  <a:cubicBezTo>
                    <a:pt x="1545216" y="0"/>
                    <a:pt x="1629032" y="83816"/>
                    <a:pt x="1629032" y="187209"/>
                  </a:cubicBezTo>
                  <a:lnTo>
                    <a:pt x="1629032" y="936021"/>
                  </a:lnTo>
                  <a:cubicBezTo>
                    <a:pt x="1629032" y="1039414"/>
                    <a:pt x="1545216" y="1123230"/>
                    <a:pt x="1441823" y="1123230"/>
                  </a:cubicBezTo>
                  <a:lnTo>
                    <a:pt x="187209" y="1123230"/>
                  </a:lnTo>
                  <a:cubicBezTo>
                    <a:pt x="83816" y="1123230"/>
                    <a:pt x="0" y="1039414"/>
                    <a:pt x="0" y="936021"/>
                  </a:cubicBezTo>
                  <a:lnTo>
                    <a:pt x="0" y="187209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0552" tIns="100552" rIns="100552" bIns="100552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200" b="0" kern="1200" dirty="0">
                  <a:solidFill>
                    <a:prstClr val="white"/>
                  </a:solidFill>
                  <a:latin typeface="+mn-lt"/>
                  <a:ea typeface="Times New Roman" panose="02020603050405020304" pitchFamily="18" charset="0"/>
                  <a:cs typeface="Poppins" panose="00000500000000000000" pitchFamily="2" charset="0"/>
                </a:rPr>
                <a:t>6 – il fondo PMI sottosezione ENPAM garantisce la locazione finanziaria al Team di medici</a:t>
              </a:r>
            </a:p>
          </p:txBody>
        </p:sp>
        <p:sp>
          <p:nvSpPr>
            <p:cNvPr id="20" name="Figura a mano libera 19">
              <a:extLst>
                <a:ext uri="{FF2B5EF4-FFF2-40B4-BE49-F238E27FC236}">
                  <a16:creationId xmlns:a16="http://schemas.microsoft.com/office/drawing/2014/main" id="{CDB24487-66AC-92D1-D29B-E851FC34596F}"/>
                </a:ext>
              </a:extLst>
            </p:cNvPr>
            <p:cNvSpPr/>
            <p:nvPr/>
          </p:nvSpPr>
          <p:spPr>
            <a:xfrm>
              <a:off x="6611227" y="2272096"/>
              <a:ext cx="1629032" cy="1246813"/>
            </a:xfrm>
            <a:custGeom>
              <a:avLst/>
              <a:gdLst>
                <a:gd name="connsiteX0" fmla="*/ 0 w 1629032"/>
                <a:gd name="connsiteY0" fmla="*/ 207806 h 1246813"/>
                <a:gd name="connsiteX1" fmla="*/ 207806 w 1629032"/>
                <a:gd name="connsiteY1" fmla="*/ 0 h 1246813"/>
                <a:gd name="connsiteX2" fmla="*/ 1421226 w 1629032"/>
                <a:gd name="connsiteY2" fmla="*/ 0 h 1246813"/>
                <a:gd name="connsiteX3" fmla="*/ 1629032 w 1629032"/>
                <a:gd name="connsiteY3" fmla="*/ 207806 h 1246813"/>
                <a:gd name="connsiteX4" fmla="*/ 1629032 w 1629032"/>
                <a:gd name="connsiteY4" fmla="*/ 1039007 h 1246813"/>
                <a:gd name="connsiteX5" fmla="*/ 1421226 w 1629032"/>
                <a:gd name="connsiteY5" fmla="*/ 1246813 h 1246813"/>
                <a:gd name="connsiteX6" fmla="*/ 207806 w 1629032"/>
                <a:gd name="connsiteY6" fmla="*/ 1246813 h 1246813"/>
                <a:gd name="connsiteX7" fmla="*/ 0 w 1629032"/>
                <a:gd name="connsiteY7" fmla="*/ 1039007 h 1246813"/>
                <a:gd name="connsiteX8" fmla="*/ 0 w 1629032"/>
                <a:gd name="connsiteY8" fmla="*/ 207806 h 1246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29032" h="1246813">
                  <a:moveTo>
                    <a:pt x="0" y="207806"/>
                  </a:moveTo>
                  <a:cubicBezTo>
                    <a:pt x="0" y="93038"/>
                    <a:pt x="93038" y="0"/>
                    <a:pt x="207806" y="0"/>
                  </a:cubicBezTo>
                  <a:lnTo>
                    <a:pt x="1421226" y="0"/>
                  </a:lnTo>
                  <a:cubicBezTo>
                    <a:pt x="1535994" y="0"/>
                    <a:pt x="1629032" y="93038"/>
                    <a:pt x="1629032" y="207806"/>
                  </a:cubicBezTo>
                  <a:lnTo>
                    <a:pt x="1629032" y="1039007"/>
                  </a:lnTo>
                  <a:cubicBezTo>
                    <a:pt x="1629032" y="1153775"/>
                    <a:pt x="1535994" y="1246813"/>
                    <a:pt x="1421226" y="1246813"/>
                  </a:cubicBezTo>
                  <a:lnTo>
                    <a:pt x="207806" y="1246813"/>
                  </a:lnTo>
                  <a:cubicBezTo>
                    <a:pt x="93038" y="1246813"/>
                    <a:pt x="0" y="1153775"/>
                    <a:pt x="0" y="1039007"/>
                  </a:cubicBezTo>
                  <a:lnTo>
                    <a:pt x="0" y="20780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6584" tIns="106584" rIns="106584" bIns="106584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200" b="0" kern="1200" dirty="0">
                  <a:solidFill>
                    <a:prstClr val="white"/>
                  </a:solidFill>
                  <a:latin typeface="+mn-lt"/>
                  <a:ea typeface="Times New Roman" panose="02020603050405020304" pitchFamily="18" charset="0"/>
                  <a:cs typeface="Poppins" panose="00000500000000000000" pitchFamily="2" charset="0"/>
                </a:rPr>
                <a:t>7 – il Team di medici riceve il credito d’imposta su leasing immobiliare e attrezzature</a:t>
              </a:r>
            </a:p>
          </p:txBody>
        </p:sp>
      </p:grpSp>
      <p:pic>
        <p:nvPicPr>
          <p:cNvPr id="14" name="Immagine 13">
            <a:extLst>
              <a:ext uri="{FF2B5EF4-FFF2-40B4-BE49-F238E27FC236}">
                <a16:creationId xmlns:a16="http://schemas.microsoft.com/office/drawing/2014/main" id="{C8CBDCEA-4B12-77FD-905C-76AEF6076E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6115" y="3052119"/>
            <a:ext cx="2097776" cy="1569308"/>
          </a:xfrm>
          <a:prstGeom prst="rect">
            <a:avLst/>
          </a:prstGeom>
        </p:spPr>
      </p:pic>
      <p:graphicFrame>
        <p:nvGraphicFramePr>
          <p:cNvPr id="4" name="Content Placeholder 7">
            <a:extLst>
              <a:ext uri="{FF2B5EF4-FFF2-40B4-BE49-F238E27FC236}">
                <a16:creationId xmlns:a16="http://schemas.microsoft.com/office/drawing/2014/main" id="{E969360A-11F9-D5BA-BCFB-DFB6F172E770}"/>
              </a:ext>
            </a:extLst>
          </p:cNvPr>
          <p:cNvGraphicFramePr>
            <a:graphicFrameLocks/>
          </p:cNvGraphicFramePr>
          <p:nvPr/>
        </p:nvGraphicFramePr>
        <p:xfrm>
          <a:off x="223899" y="1327170"/>
          <a:ext cx="5597236" cy="50766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0CB04554-08B3-CA74-772B-8A059203F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0073" y="264228"/>
            <a:ext cx="6096000" cy="694523"/>
          </a:xfrm>
        </p:spPr>
        <p:txBody>
          <a:bodyPr>
            <a:noAutofit/>
          </a:bodyPr>
          <a:lstStyle/>
          <a:p>
            <a:pPr algn="ctr"/>
            <a:r>
              <a:rPr lang="it-IT" sz="3800" b="1" dirty="0">
                <a:solidFill>
                  <a:srgbClr val="005477"/>
                </a:solidFill>
                <a:latin typeface="+mn-lt"/>
              </a:rPr>
              <a:t>ACQUISTO IN LEASING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2A31A2-312B-1828-4930-A8C76C16CAC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5972430" y="796595"/>
            <a:ext cx="6096000" cy="842082"/>
          </a:xfrm>
        </p:spPr>
        <p:txBody>
          <a:bodyPr>
            <a:noAutofit/>
          </a:bodyPr>
          <a:lstStyle/>
          <a:p>
            <a:pPr algn="ctr"/>
            <a:r>
              <a:rPr lang="it-IT" sz="2100" b="1" dirty="0">
                <a:solidFill>
                  <a:srgbClr val="00A6DE"/>
                </a:solidFill>
              </a:rPr>
              <a:t>con l’assistenza del fondo PMI e il credito d’imposta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5C82281-110B-BBC1-A7E4-ADF769114B4D}"/>
              </a:ext>
            </a:extLst>
          </p:cNvPr>
          <p:cNvSpPr txBox="1">
            <a:spLocks/>
          </p:cNvSpPr>
          <p:nvPr/>
        </p:nvSpPr>
        <p:spPr>
          <a:xfrm>
            <a:off x="0" y="264228"/>
            <a:ext cx="6096000" cy="6945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800" b="1" dirty="0">
                <a:solidFill>
                  <a:srgbClr val="005477"/>
                </a:solidFill>
                <a:latin typeface="+mn-lt"/>
              </a:rPr>
              <a:t>LOCAZIONE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7DBF35A0-D2AE-DD71-F030-D7EC825B7FF1}"/>
              </a:ext>
            </a:extLst>
          </p:cNvPr>
          <p:cNvSpPr txBox="1">
            <a:spLocks/>
          </p:cNvSpPr>
          <p:nvPr/>
        </p:nvSpPr>
        <p:spPr>
          <a:xfrm>
            <a:off x="0" y="796595"/>
            <a:ext cx="6096000" cy="84208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lang="en-GB" sz="25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​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​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​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​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​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​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​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​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2100" b="1" dirty="0">
                <a:solidFill>
                  <a:srgbClr val="00A6DE"/>
                </a:solidFill>
              </a:rPr>
              <a:t>da un fondo immobiliare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4389045-5ACF-8F54-6D9D-C30842E4F782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76" t="90507" r="5987"/>
          <a:stretch/>
        </p:blipFill>
        <p:spPr>
          <a:xfrm>
            <a:off x="9521687" y="6211957"/>
            <a:ext cx="1928191" cy="646047"/>
          </a:xfrm>
          <a:prstGeom prst="rect">
            <a:avLst/>
          </a:prstGeom>
        </p:spPr>
      </p:pic>
      <p:sp>
        <p:nvSpPr>
          <p:cNvPr id="23" name="Rettangolo con angoli arrotondati 22">
            <a:extLst>
              <a:ext uri="{FF2B5EF4-FFF2-40B4-BE49-F238E27FC236}">
                <a16:creationId xmlns:a16="http://schemas.microsoft.com/office/drawing/2014/main" id="{CD13AE49-CAC8-CAF6-CE17-9C2D7193AC9C}"/>
              </a:ext>
            </a:extLst>
          </p:cNvPr>
          <p:cNvSpPr/>
          <p:nvPr/>
        </p:nvSpPr>
        <p:spPr>
          <a:xfrm>
            <a:off x="370703" y="264228"/>
            <a:ext cx="5263978" cy="5977276"/>
          </a:xfrm>
          <a:prstGeom prst="roundRect">
            <a:avLst/>
          </a:prstGeom>
          <a:noFill/>
          <a:ln>
            <a:solidFill>
              <a:srgbClr val="00A6D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ttangolo con angoli arrotondati 23">
            <a:extLst>
              <a:ext uri="{FF2B5EF4-FFF2-40B4-BE49-F238E27FC236}">
                <a16:creationId xmlns:a16="http://schemas.microsoft.com/office/drawing/2014/main" id="{48BC1BF5-3B11-4DF2-27CE-469EFE86698A}"/>
              </a:ext>
            </a:extLst>
          </p:cNvPr>
          <p:cNvSpPr/>
          <p:nvPr/>
        </p:nvSpPr>
        <p:spPr>
          <a:xfrm>
            <a:off x="6055911" y="264228"/>
            <a:ext cx="5893070" cy="5977276"/>
          </a:xfrm>
          <a:prstGeom prst="roundRect">
            <a:avLst/>
          </a:prstGeom>
          <a:noFill/>
          <a:ln>
            <a:solidFill>
              <a:srgbClr val="00A6D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2550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B95C87A0-F8CA-404E-A6EB-F665C17F63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542"/>
            <a:ext cx="12192000" cy="6858000"/>
          </a:xfrm>
          <a:prstGeom prst="rect">
            <a:avLst/>
          </a:prstGeom>
        </p:spPr>
      </p:pic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CA14BD82-420D-8647-87E6-AF1F4C1A3DC0}"/>
              </a:ext>
            </a:extLst>
          </p:cNvPr>
          <p:cNvSpPr txBox="1"/>
          <p:nvPr/>
        </p:nvSpPr>
        <p:spPr>
          <a:xfrm>
            <a:off x="4551355" y="3767436"/>
            <a:ext cx="2051298" cy="1224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chemeClr val="bg1"/>
                </a:solidFill>
                <a:cs typeface="Arial" panose="020B0604020202020204" pitchFamily="34" charset="0"/>
              </a:rPr>
              <a:t>UTILE 2022</a:t>
            </a:r>
          </a:p>
          <a:p>
            <a:r>
              <a:rPr lang="it-IT" sz="2400" dirty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</a:p>
          <a:p>
            <a:endParaRPr lang="it-IT" sz="2400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endParaRPr lang="it-IT" sz="800" u="none" strike="noStrike" kern="1200" spc="-90" dirty="0">
              <a:solidFill>
                <a:schemeClr val="bg1"/>
              </a:solidFill>
              <a:effectLst/>
              <a:latin typeface="+mn-lt"/>
              <a:ea typeface="+mn-ea"/>
              <a:cs typeface="Arial" panose="020B0604020202020204" pitchFamily="34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E0EA63B-F943-CB48-9F4C-69B5AFF0B7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8216" y="6367780"/>
            <a:ext cx="2161905" cy="504762"/>
          </a:xfrm>
          <a:prstGeom prst="rect">
            <a:avLst/>
          </a:prstGeom>
        </p:spPr>
      </p:pic>
      <p:sp>
        <p:nvSpPr>
          <p:cNvPr id="9" name="Titolo 6">
            <a:extLst>
              <a:ext uri="{FF2B5EF4-FFF2-40B4-BE49-F238E27FC236}">
                <a16:creationId xmlns:a16="http://schemas.microsoft.com/office/drawing/2014/main" id="{3B85883F-D1BB-D64F-8263-2AFE4766CF83}"/>
              </a:ext>
            </a:extLst>
          </p:cNvPr>
          <p:cNvSpPr txBox="1">
            <a:spLocks/>
          </p:cNvSpPr>
          <p:nvPr/>
        </p:nvSpPr>
        <p:spPr>
          <a:xfrm>
            <a:off x="582309" y="689998"/>
            <a:ext cx="5636981" cy="6926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108850" tIns="54425" rIns="108850" bIns="54425" rtlCol="0" anchor="ctr">
            <a:noAutofit/>
          </a:bodyPr>
          <a:lstStyle/>
          <a:p>
            <a:pPr lvl="0">
              <a:buNone/>
            </a:pPr>
            <a:r>
              <a:rPr lang="it-IT" sz="3800" b="1" dirty="0">
                <a:solidFill>
                  <a:srgbClr val="FFFFFF"/>
                </a:solidFill>
                <a:cs typeface="Arial" panose="020B0604020202020204" pitchFamily="34" charset="0"/>
              </a:rPr>
              <a:t>I nostri numeri</a:t>
            </a:r>
          </a:p>
          <a:p>
            <a:pPr lvl="0">
              <a:buNone/>
            </a:pPr>
            <a:r>
              <a:rPr lang="it-IT" sz="2800" b="1" dirty="0">
                <a:solidFill>
                  <a:srgbClr val="FFFFFF"/>
                </a:solidFill>
                <a:cs typeface="Arial" panose="020B0604020202020204" pitchFamily="34" charset="0"/>
              </a:rPr>
              <a:t>Bilancio consuntivo 2022</a:t>
            </a:r>
          </a:p>
        </p:txBody>
      </p: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55146866-6AED-AB44-B257-8ED1245AC60B}"/>
              </a:ext>
            </a:extLst>
          </p:cNvPr>
          <p:cNvGrpSpPr/>
          <p:nvPr/>
        </p:nvGrpSpPr>
        <p:grpSpPr>
          <a:xfrm>
            <a:off x="818613" y="1937284"/>
            <a:ext cx="5636981" cy="4339683"/>
            <a:chOff x="582308" y="2142764"/>
            <a:chExt cx="5636981" cy="4339683"/>
          </a:xfrm>
        </p:grpSpPr>
        <p:sp>
          <p:nvSpPr>
            <p:cNvPr id="18" name="Rettangolo 17">
              <a:extLst>
                <a:ext uri="{FF2B5EF4-FFF2-40B4-BE49-F238E27FC236}">
                  <a16:creationId xmlns:a16="http://schemas.microsoft.com/office/drawing/2014/main" id="{A593DCB5-776B-1941-B13C-E9B2A10CBC6B}"/>
                </a:ext>
              </a:extLst>
            </p:cNvPr>
            <p:cNvSpPr/>
            <p:nvPr/>
          </p:nvSpPr>
          <p:spPr>
            <a:xfrm>
              <a:off x="705596" y="3193145"/>
              <a:ext cx="2130070" cy="595897"/>
            </a:xfrm>
            <a:prstGeom prst="rect">
              <a:avLst/>
            </a:prstGeom>
            <a:solidFill>
              <a:srgbClr val="FFFFFF">
                <a:alpha val="2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9" name="Rettangolo 18">
              <a:extLst>
                <a:ext uri="{FF2B5EF4-FFF2-40B4-BE49-F238E27FC236}">
                  <a16:creationId xmlns:a16="http://schemas.microsoft.com/office/drawing/2014/main" id="{8C77C51F-577E-EA49-88C2-1CDF1FD92F43}"/>
                </a:ext>
              </a:extLst>
            </p:cNvPr>
            <p:cNvSpPr/>
            <p:nvPr/>
          </p:nvSpPr>
          <p:spPr>
            <a:xfrm>
              <a:off x="695322" y="4650262"/>
              <a:ext cx="2130070" cy="595897"/>
            </a:xfrm>
            <a:prstGeom prst="rect">
              <a:avLst/>
            </a:prstGeom>
            <a:solidFill>
              <a:srgbClr val="FFFFFF">
                <a:alpha val="2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Titolo 6">
              <a:extLst>
                <a:ext uri="{FF2B5EF4-FFF2-40B4-BE49-F238E27FC236}">
                  <a16:creationId xmlns:a16="http://schemas.microsoft.com/office/drawing/2014/main" id="{A21347CE-FEAA-C443-8424-15D2E2B41CF5}"/>
                </a:ext>
              </a:extLst>
            </p:cNvPr>
            <p:cNvSpPr txBox="1">
              <a:spLocks/>
            </p:cNvSpPr>
            <p:nvPr/>
          </p:nvSpPr>
          <p:spPr>
            <a:xfrm>
              <a:off x="582308" y="2142764"/>
              <a:ext cx="5636981" cy="106086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108850" tIns="54425" rIns="108850" bIns="54425" rtlCol="0" anchor="t">
              <a:noAutofit/>
            </a:bodyPr>
            <a:lstStyle/>
            <a:p>
              <a:pPr lvl="0">
                <a:buNone/>
              </a:pPr>
              <a:r>
                <a:rPr lang="it-IT" sz="3800" b="1" dirty="0">
                  <a:solidFill>
                    <a:srgbClr val="FFFFFF"/>
                  </a:solidFill>
                  <a:cs typeface="Arial" panose="020B0604020202020204" pitchFamily="34" charset="0"/>
                </a:rPr>
                <a:t>PATRIMONIO:</a:t>
              </a:r>
            </a:p>
            <a:p>
              <a:pPr lvl="0">
                <a:buNone/>
              </a:pPr>
              <a:r>
                <a:rPr lang="it-IT" sz="2000" dirty="0">
                  <a:solidFill>
                    <a:srgbClr val="FFFFFF"/>
                  </a:solidFill>
                  <a:cs typeface="Arial" panose="020B0604020202020204" pitchFamily="34" charset="0"/>
                </a:rPr>
                <a:t>da bilancio consuntivo</a:t>
              </a:r>
            </a:p>
            <a:p>
              <a:pPr lvl="0">
                <a:buNone/>
              </a:pPr>
              <a:endParaRPr lang="it-IT" sz="2000" dirty="0">
                <a:solidFill>
                  <a:srgbClr val="FFFFFF"/>
                </a:solidFill>
                <a:cs typeface="Arial" panose="020B0604020202020204" pitchFamily="34" charset="0"/>
              </a:endParaRPr>
            </a:p>
          </p:txBody>
        </p:sp>
        <p:grpSp>
          <p:nvGrpSpPr>
            <p:cNvPr id="6" name="Gruppo 5">
              <a:extLst>
                <a:ext uri="{FF2B5EF4-FFF2-40B4-BE49-F238E27FC236}">
                  <a16:creationId xmlns:a16="http://schemas.microsoft.com/office/drawing/2014/main" id="{4E14123D-7608-AA4E-8CF8-2BD7D6C0AF3D}"/>
                </a:ext>
              </a:extLst>
            </p:cNvPr>
            <p:cNvGrpSpPr/>
            <p:nvPr/>
          </p:nvGrpSpPr>
          <p:grpSpPr>
            <a:xfrm>
              <a:off x="762211" y="3162323"/>
              <a:ext cx="2001535" cy="692497"/>
              <a:chOff x="638923" y="3367803"/>
              <a:chExt cx="2001535" cy="692497"/>
            </a:xfrm>
          </p:grpSpPr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D53E0F20-F3FA-E848-A1A1-160EF74573BB}"/>
                  </a:ext>
                </a:extLst>
              </p:cNvPr>
              <p:cNvSpPr txBox="1"/>
              <p:nvPr/>
            </p:nvSpPr>
            <p:spPr>
              <a:xfrm>
                <a:off x="638923" y="3367803"/>
                <a:ext cx="1071830" cy="6924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>
                  <a:buNone/>
                </a:pPr>
                <a:r>
                  <a:rPr lang="it-IT" sz="3900" b="1" dirty="0">
                    <a:solidFill>
                      <a:srgbClr val="FFFFFF"/>
                    </a:solidFill>
                    <a:cs typeface="Arial" panose="020B0604020202020204" pitchFamily="34" charset="0"/>
                  </a:rPr>
                  <a:t>25,3</a:t>
                </a:r>
              </a:p>
            </p:txBody>
          </p:sp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780819F8-22FD-4444-B0F5-C241EADFA2D8}"/>
                  </a:ext>
                </a:extLst>
              </p:cNvPr>
              <p:cNvSpPr txBox="1"/>
              <p:nvPr/>
            </p:nvSpPr>
            <p:spPr>
              <a:xfrm>
                <a:off x="1659383" y="3449997"/>
                <a:ext cx="981075" cy="5640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>
                  <a:lnSpc>
                    <a:spcPts val="1800"/>
                  </a:lnSpc>
                  <a:buNone/>
                </a:pPr>
                <a:r>
                  <a:rPr lang="it-IT" sz="2000" dirty="0">
                    <a:solidFill>
                      <a:srgbClr val="FFFFFF"/>
                    </a:solidFill>
                    <a:cs typeface="Arial" panose="020B0604020202020204" pitchFamily="34" charset="0"/>
                  </a:rPr>
                  <a:t>miliardi</a:t>
                </a:r>
              </a:p>
              <a:p>
                <a:pPr lvl="0">
                  <a:lnSpc>
                    <a:spcPts val="1800"/>
                  </a:lnSpc>
                  <a:buNone/>
                </a:pPr>
                <a:r>
                  <a:rPr lang="it-IT" sz="2000" dirty="0">
                    <a:solidFill>
                      <a:srgbClr val="FFFFFF"/>
                    </a:solidFill>
                    <a:cs typeface="Arial" panose="020B0604020202020204" pitchFamily="34" charset="0"/>
                  </a:rPr>
                  <a:t>di euro</a:t>
                </a:r>
              </a:p>
            </p:txBody>
          </p:sp>
        </p:grpSp>
        <p:grpSp>
          <p:nvGrpSpPr>
            <p:cNvPr id="17" name="Gruppo 16">
              <a:extLst>
                <a:ext uri="{FF2B5EF4-FFF2-40B4-BE49-F238E27FC236}">
                  <a16:creationId xmlns:a16="http://schemas.microsoft.com/office/drawing/2014/main" id="{8B3084B0-5BD7-1346-94B9-5261AF06FFAB}"/>
                </a:ext>
              </a:extLst>
            </p:cNvPr>
            <p:cNvGrpSpPr/>
            <p:nvPr/>
          </p:nvGrpSpPr>
          <p:grpSpPr>
            <a:xfrm>
              <a:off x="746692" y="4584916"/>
              <a:ext cx="2006780" cy="692497"/>
              <a:chOff x="633678" y="4985603"/>
              <a:chExt cx="2006780" cy="692497"/>
            </a:xfrm>
          </p:grpSpPr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9C0F1D78-24C8-0847-9933-DD124D3176A4}"/>
                  </a:ext>
                </a:extLst>
              </p:cNvPr>
              <p:cNvSpPr txBox="1"/>
              <p:nvPr/>
            </p:nvSpPr>
            <p:spPr>
              <a:xfrm>
                <a:off x="633678" y="4985603"/>
                <a:ext cx="1071830" cy="6924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>
                  <a:buNone/>
                </a:pPr>
                <a:r>
                  <a:rPr lang="it-IT" sz="3900" b="1" dirty="0">
                    <a:solidFill>
                      <a:srgbClr val="FFFFFF"/>
                    </a:solidFill>
                    <a:cs typeface="Arial" panose="020B0604020202020204" pitchFamily="34" charset="0"/>
                  </a:rPr>
                  <a:t>26,1</a:t>
                </a:r>
              </a:p>
            </p:txBody>
          </p:sp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A5949F0E-0AED-E44C-8ED0-4808CF009AE7}"/>
                  </a:ext>
                </a:extLst>
              </p:cNvPr>
              <p:cNvSpPr txBox="1"/>
              <p:nvPr/>
            </p:nvSpPr>
            <p:spPr>
              <a:xfrm>
                <a:off x="1659383" y="5068523"/>
                <a:ext cx="981075" cy="5640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>
                  <a:lnSpc>
                    <a:spcPts val="1800"/>
                  </a:lnSpc>
                  <a:buNone/>
                </a:pPr>
                <a:r>
                  <a:rPr lang="it-IT" sz="2000" dirty="0">
                    <a:solidFill>
                      <a:srgbClr val="FFFFFF"/>
                    </a:solidFill>
                    <a:cs typeface="Arial" panose="020B0604020202020204" pitchFamily="34" charset="0"/>
                  </a:rPr>
                  <a:t>miliardi</a:t>
                </a:r>
              </a:p>
              <a:p>
                <a:pPr lvl="0">
                  <a:lnSpc>
                    <a:spcPts val="1800"/>
                  </a:lnSpc>
                  <a:buNone/>
                </a:pPr>
                <a:r>
                  <a:rPr lang="it-IT" sz="2000" dirty="0">
                    <a:solidFill>
                      <a:srgbClr val="FFFFFF"/>
                    </a:solidFill>
                    <a:cs typeface="Arial" panose="020B0604020202020204" pitchFamily="34" charset="0"/>
                  </a:rPr>
                  <a:t>di euro</a:t>
                </a:r>
              </a:p>
            </p:txBody>
          </p:sp>
        </p:grp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6676D353-1049-D14E-9088-2FBEC785654D}"/>
                </a:ext>
              </a:extLst>
            </p:cNvPr>
            <p:cNvSpPr txBox="1"/>
            <p:nvPr/>
          </p:nvSpPr>
          <p:spPr>
            <a:xfrm>
              <a:off x="633678" y="4000934"/>
              <a:ext cx="2530762" cy="564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lnSpc>
                  <a:spcPts val="1800"/>
                </a:lnSpc>
                <a:buNone/>
              </a:pPr>
              <a:r>
                <a:rPr lang="it-IT" sz="2000" dirty="0">
                  <a:solidFill>
                    <a:srgbClr val="FFFFFF"/>
                  </a:solidFill>
                  <a:cs typeface="Arial" panose="020B0604020202020204" pitchFamily="34" charset="0"/>
                </a:rPr>
                <a:t>Valore stimato</a:t>
              </a:r>
            </a:p>
            <a:p>
              <a:pPr lvl="0">
                <a:lnSpc>
                  <a:spcPts val="1800"/>
                </a:lnSpc>
                <a:buNone/>
              </a:pPr>
              <a:r>
                <a:rPr lang="it-IT" sz="2000" dirty="0">
                  <a:solidFill>
                    <a:srgbClr val="FFFFFF"/>
                  </a:solidFill>
                  <a:cs typeface="Arial" panose="020B0604020202020204" pitchFamily="34" charset="0"/>
                </a:rPr>
                <a:t>a mercato</a:t>
              </a:r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B29EB2F3-B348-AA40-B30E-400143E65005}"/>
                </a:ext>
              </a:extLst>
            </p:cNvPr>
            <p:cNvSpPr txBox="1"/>
            <p:nvPr/>
          </p:nvSpPr>
          <p:spPr>
            <a:xfrm>
              <a:off x="602856" y="5503681"/>
              <a:ext cx="2890357" cy="3331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lnSpc>
                  <a:spcPts val="1800"/>
                </a:lnSpc>
                <a:buNone/>
              </a:pPr>
              <a:r>
                <a:rPr lang="it-IT" sz="2000" dirty="0">
                  <a:solidFill>
                    <a:srgbClr val="FFFFFF"/>
                  </a:solidFill>
                  <a:cs typeface="Arial" panose="020B0604020202020204" pitchFamily="34" charset="0"/>
                </a:rPr>
                <a:t>Riserva legale</a:t>
              </a:r>
            </a:p>
          </p:txBody>
        </p:sp>
        <p:sp>
          <p:nvSpPr>
            <p:cNvPr id="20" name="Rettangolo 19">
              <a:extLst>
                <a:ext uri="{FF2B5EF4-FFF2-40B4-BE49-F238E27FC236}">
                  <a16:creationId xmlns:a16="http://schemas.microsoft.com/office/drawing/2014/main" id="{00B8C7BA-C9CA-4441-925D-98C67AEFB165}"/>
                </a:ext>
              </a:extLst>
            </p:cNvPr>
            <p:cNvSpPr/>
            <p:nvPr/>
          </p:nvSpPr>
          <p:spPr>
            <a:xfrm>
              <a:off x="705596" y="5842022"/>
              <a:ext cx="2130070" cy="595897"/>
            </a:xfrm>
            <a:prstGeom prst="rect">
              <a:avLst/>
            </a:prstGeom>
            <a:solidFill>
              <a:srgbClr val="FFFFFF">
                <a:alpha val="2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1CF8880E-3ED6-9748-871D-1EF24DF70606}"/>
                </a:ext>
              </a:extLst>
            </p:cNvPr>
            <p:cNvSpPr txBox="1"/>
            <p:nvPr/>
          </p:nvSpPr>
          <p:spPr>
            <a:xfrm>
              <a:off x="818610" y="5789950"/>
              <a:ext cx="981075" cy="6924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r">
                <a:buNone/>
              </a:pPr>
              <a:r>
                <a:rPr lang="it-IT" sz="3900" b="1" dirty="0">
                  <a:solidFill>
                    <a:srgbClr val="FFFFFF"/>
                  </a:solidFill>
                  <a:cs typeface="Arial" panose="020B0604020202020204" pitchFamily="34" charset="0"/>
                </a:rPr>
                <a:t>9,5</a:t>
              </a:r>
            </a:p>
          </p:txBody>
        </p:sp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B93D672D-B71E-ED44-9C79-3995466B9FA7}"/>
                </a:ext>
              </a:extLst>
            </p:cNvPr>
            <p:cNvSpPr txBox="1"/>
            <p:nvPr/>
          </p:nvSpPr>
          <p:spPr>
            <a:xfrm>
              <a:off x="1792945" y="6006432"/>
              <a:ext cx="981075" cy="3331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lnSpc>
                  <a:spcPts val="1800"/>
                </a:lnSpc>
                <a:buNone/>
              </a:pPr>
              <a:r>
                <a:rPr lang="it-IT" sz="2000" dirty="0">
                  <a:solidFill>
                    <a:srgbClr val="FFFFFF"/>
                  </a:solidFill>
                  <a:cs typeface="Arial" panose="020B0604020202020204" pitchFamily="34" charset="0"/>
                </a:rPr>
                <a:t>anni</a:t>
              </a:r>
            </a:p>
          </p:txBody>
        </p:sp>
      </p:grpSp>
      <p:sp>
        <p:nvSpPr>
          <p:cNvPr id="24" name="Rettangolo 23">
            <a:extLst>
              <a:ext uri="{FF2B5EF4-FFF2-40B4-BE49-F238E27FC236}">
                <a16:creationId xmlns:a16="http://schemas.microsoft.com/office/drawing/2014/main" id="{A346D34D-93DC-334E-A22E-B7622E1A9667}"/>
              </a:ext>
            </a:extLst>
          </p:cNvPr>
          <p:cNvSpPr/>
          <p:nvPr/>
        </p:nvSpPr>
        <p:spPr>
          <a:xfrm flipH="1">
            <a:off x="695325" y="1921267"/>
            <a:ext cx="3276000" cy="45206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Freccia a destra 3">
            <a:extLst>
              <a:ext uri="{FF2B5EF4-FFF2-40B4-BE49-F238E27FC236}">
                <a16:creationId xmlns:a16="http://schemas.microsoft.com/office/drawing/2014/main" id="{B3DF2689-0DA3-2F48-B6A2-23205E2BA5A8}"/>
              </a:ext>
            </a:extLst>
          </p:cNvPr>
          <p:cNvSpPr/>
          <p:nvPr/>
        </p:nvSpPr>
        <p:spPr>
          <a:xfrm rot="10800000">
            <a:off x="6736930" y="4103607"/>
            <a:ext cx="644842" cy="600142"/>
          </a:xfrm>
          <a:prstGeom prst="rightArrow">
            <a:avLst/>
          </a:prstGeom>
          <a:solidFill>
            <a:schemeClr val="bg1">
              <a:alpha val="26000"/>
            </a:schemeClr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srgbClr val="004F6A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BBAF4833-9B10-3A44-9C93-CE9FF2846E62}"/>
              </a:ext>
            </a:extLst>
          </p:cNvPr>
          <p:cNvSpPr txBox="1"/>
          <p:nvPr/>
        </p:nvSpPr>
        <p:spPr>
          <a:xfrm>
            <a:off x="7506875" y="3104469"/>
            <a:ext cx="4000991" cy="26161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bg1"/>
                </a:solidFill>
                <a:cs typeface="Arial" panose="020B0604020202020204" pitchFamily="34" charset="0"/>
              </a:rPr>
              <a:t>SALDO PREVIDENZIALE	</a:t>
            </a:r>
            <a:r>
              <a:rPr lang="it-IT" sz="2400" dirty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</a:p>
          <a:p>
            <a:r>
              <a:rPr lang="it-IT" sz="2400" dirty="0">
                <a:solidFill>
                  <a:schemeClr val="bg1"/>
                </a:solidFill>
                <a:cs typeface="Arial" panose="020B0604020202020204" pitchFamily="34" charset="0"/>
              </a:rPr>
              <a:t>+ € 627 milioni</a:t>
            </a:r>
          </a:p>
          <a:p>
            <a:endParaRPr lang="it-IT" sz="800" u="none" strike="noStrike" kern="1200" dirty="0">
              <a:solidFill>
                <a:schemeClr val="bg1"/>
              </a:solidFill>
              <a:effectLst/>
              <a:latin typeface="+mn-lt"/>
              <a:ea typeface="+mn-ea"/>
              <a:cs typeface="Arial" panose="020B0604020202020204" pitchFamily="34" charset="0"/>
            </a:endParaRPr>
          </a:p>
          <a:p>
            <a:r>
              <a:rPr lang="it-IT" sz="2400" b="1" dirty="0">
                <a:solidFill>
                  <a:schemeClr val="bg1"/>
                </a:solidFill>
                <a:cs typeface="Arial" panose="020B0604020202020204" pitchFamily="34" charset="0"/>
              </a:rPr>
              <a:t>COSTI	</a:t>
            </a:r>
          </a:p>
          <a:p>
            <a:r>
              <a:rPr lang="it-IT" sz="2400" dirty="0">
                <a:solidFill>
                  <a:schemeClr val="bg1"/>
                </a:solidFill>
                <a:cs typeface="Arial" panose="020B0604020202020204" pitchFamily="34" charset="0"/>
              </a:rPr>
              <a:t>- € 70 milioni</a:t>
            </a:r>
          </a:p>
          <a:p>
            <a:pPr marL="342900" indent="-342900">
              <a:buFontTx/>
              <a:buChar char="-"/>
            </a:pPr>
            <a:endParaRPr lang="it-IT" sz="1200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r>
              <a:rPr lang="it-IT" sz="2400" b="1" dirty="0">
                <a:solidFill>
                  <a:schemeClr val="bg1"/>
                </a:solidFill>
                <a:cs typeface="Arial" panose="020B0604020202020204" pitchFamily="34" charset="0"/>
              </a:rPr>
              <a:t>INVESTIMENTI PATRIMONIALI  </a:t>
            </a:r>
          </a:p>
          <a:p>
            <a:r>
              <a:rPr lang="it-IT" sz="2400" dirty="0">
                <a:solidFill>
                  <a:schemeClr val="bg1"/>
                </a:solidFill>
                <a:cs typeface="Arial" panose="020B0604020202020204" pitchFamily="34" charset="0"/>
              </a:rPr>
              <a:t> - € 377 milioni</a:t>
            </a:r>
            <a:endParaRPr lang="it-IT" sz="2400" u="none" strike="noStrike" kern="1200" dirty="0">
              <a:solidFill>
                <a:schemeClr val="bg1"/>
              </a:solidFill>
              <a:effectLst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44941B47-31A4-C94B-ACF4-AB75D4987836}"/>
              </a:ext>
            </a:extLst>
          </p:cNvPr>
          <p:cNvSpPr txBox="1"/>
          <p:nvPr/>
        </p:nvSpPr>
        <p:spPr>
          <a:xfrm>
            <a:off x="7506875" y="800100"/>
            <a:ext cx="3989799" cy="76944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it-IT" sz="2200" b="1" u="none" strike="noStrike" dirty="0">
                <a:solidFill>
                  <a:schemeClr val="bg1"/>
                </a:solidFill>
                <a:effectLst/>
                <a:latin typeface="+mn-lt"/>
                <a:cs typeface="Arial" panose="020B0604020202020204" pitchFamily="34" charset="0"/>
              </a:rPr>
              <a:t>CONTRIBUTI</a:t>
            </a:r>
            <a:r>
              <a:rPr lang="it-IT" sz="2200" u="none" strike="noStrike" dirty="0">
                <a:solidFill>
                  <a:schemeClr val="bg1"/>
                </a:solidFill>
                <a:effectLst/>
                <a:latin typeface="+mn-lt"/>
                <a:cs typeface="Arial" panose="020B0604020202020204" pitchFamily="34" charset="0"/>
              </a:rPr>
              <a:t> </a:t>
            </a:r>
            <a:r>
              <a:rPr lang="it-IT" sz="2200" dirty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it-IT" sz="2200" u="none" strike="noStrike" dirty="0">
                <a:solidFill>
                  <a:schemeClr val="bg1"/>
                </a:solidFill>
                <a:effectLst/>
                <a:latin typeface="+mn-lt"/>
                <a:cs typeface="Arial" panose="020B0604020202020204" pitchFamily="34" charset="0"/>
              </a:rPr>
              <a:t>+ € 3,49 miliardi</a:t>
            </a:r>
          </a:p>
          <a:p>
            <a:r>
              <a:rPr lang="it-IT" sz="2200" b="1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Arial" panose="020B0604020202020204" pitchFamily="34" charset="0"/>
              </a:rPr>
              <a:t>PRESTAZIONI</a:t>
            </a:r>
            <a:r>
              <a:rPr lang="it-IT" sz="220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Arial" panose="020B0604020202020204" pitchFamily="34" charset="0"/>
              </a:rPr>
              <a:t>  - € 2,86 miliardi</a:t>
            </a:r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18463A5A-6FC5-A64B-A9A6-30EF5CB46B0C}"/>
              </a:ext>
            </a:extLst>
          </p:cNvPr>
          <p:cNvSpPr/>
          <p:nvPr/>
        </p:nvSpPr>
        <p:spPr>
          <a:xfrm>
            <a:off x="4644874" y="4271532"/>
            <a:ext cx="1871995" cy="595897"/>
          </a:xfrm>
          <a:prstGeom prst="rect">
            <a:avLst/>
          </a:prstGeom>
          <a:solidFill>
            <a:srgbClr val="FFFFFF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70724C4F-43DB-5741-92BE-F213D4E6A4B7}"/>
              </a:ext>
            </a:extLst>
          </p:cNvPr>
          <p:cNvSpPr txBox="1"/>
          <p:nvPr/>
        </p:nvSpPr>
        <p:spPr>
          <a:xfrm>
            <a:off x="4701927" y="4211400"/>
            <a:ext cx="1071830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None/>
            </a:pPr>
            <a:r>
              <a:rPr lang="it-IT" sz="3900" b="1" dirty="0">
                <a:solidFill>
                  <a:srgbClr val="FFFFFF"/>
                </a:solidFill>
                <a:cs typeface="Arial" panose="020B0604020202020204" pitchFamily="34" charset="0"/>
              </a:rPr>
              <a:t>179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26314098-1BBE-C946-B0DA-2254CB6A8879}"/>
              </a:ext>
            </a:extLst>
          </p:cNvPr>
          <p:cNvSpPr txBox="1"/>
          <p:nvPr/>
        </p:nvSpPr>
        <p:spPr>
          <a:xfrm>
            <a:off x="5535794" y="4287481"/>
            <a:ext cx="981075" cy="564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ts val="1800"/>
              </a:lnSpc>
              <a:buNone/>
            </a:pPr>
            <a:r>
              <a:rPr lang="it-IT" sz="2000" dirty="0" err="1">
                <a:solidFill>
                  <a:srgbClr val="FFFFFF"/>
                </a:solidFill>
                <a:cs typeface="Arial" panose="020B0604020202020204" pitchFamily="34" charset="0"/>
              </a:rPr>
              <a:t>milionidi</a:t>
            </a:r>
            <a:r>
              <a:rPr lang="it-IT" sz="2000" dirty="0">
                <a:solidFill>
                  <a:srgbClr val="FFFFFF"/>
                </a:solidFill>
                <a:cs typeface="Arial" panose="020B0604020202020204" pitchFamily="34" charset="0"/>
              </a:rPr>
              <a:t> euro</a:t>
            </a:r>
          </a:p>
        </p:txBody>
      </p:sp>
      <p:sp>
        <p:nvSpPr>
          <p:cNvPr id="34" name="Freccia a destra 3">
            <a:extLst>
              <a:ext uri="{FF2B5EF4-FFF2-40B4-BE49-F238E27FC236}">
                <a16:creationId xmlns:a16="http://schemas.microsoft.com/office/drawing/2014/main" id="{894C2802-504C-0D48-A749-F1AED8D3FE28}"/>
              </a:ext>
            </a:extLst>
          </p:cNvPr>
          <p:cNvSpPr/>
          <p:nvPr/>
        </p:nvSpPr>
        <p:spPr>
          <a:xfrm rot="5400000">
            <a:off x="8904419" y="2055028"/>
            <a:ext cx="920947" cy="600142"/>
          </a:xfrm>
          <a:prstGeom prst="rightArrow">
            <a:avLst/>
          </a:prstGeom>
          <a:solidFill>
            <a:schemeClr val="bg1">
              <a:alpha val="48000"/>
            </a:schemeClr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srgbClr val="004F6A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Connettore 1 35">
            <a:extLst>
              <a:ext uri="{FF2B5EF4-FFF2-40B4-BE49-F238E27FC236}">
                <a16:creationId xmlns:a16="http://schemas.microsoft.com/office/drawing/2014/main" id="{8AC28AD3-7964-534A-A0B3-BCC703D8E5C0}"/>
              </a:ext>
            </a:extLst>
          </p:cNvPr>
          <p:cNvCxnSpPr/>
          <p:nvPr/>
        </p:nvCxnSpPr>
        <p:spPr>
          <a:xfrm>
            <a:off x="4253501" y="1937284"/>
            <a:ext cx="0" cy="450461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riangolo 36">
            <a:extLst>
              <a:ext uri="{FF2B5EF4-FFF2-40B4-BE49-F238E27FC236}">
                <a16:creationId xmlns:a16="http://schemas.microsoft.com/office/drawing/2014/main" id="{65267947-0444-6248-8323-FE5410BE6970}"/>
              </a:ext>
            </a:extLst>
          </p:cNvPr>
          <p:cNvSpPr/>
          <p:nvPr/>
        </p:nvSpPr>
        <p:spPr>
          <a:xfrm rot="16200000">
            <a:off x="3945196" y="2254927"/>
            <a:ext cx="385281" cy="200343"/>
          </a:xfrm>
          <a:prstGeom prst="triangle">
            <a:avLst/>
          </a:prstGeom>
          <a:solidFill>
            <a:srgbClr val="00A6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Triangolo 37">
            <a:extLst>
              <a:ext uri="{FF2B5EF4-FFF2-40B4-BE49-F238E27FC236}">
                <a16:creationId xmlns:a16="http://schemas.microsoft.com/office/drawing/2014/main" id="{AB161E92-A51C-4449-820A-6B52806909AB}"/>
              </a:ext>
            </a:extLst>
          </p:cNvPr>
          <p:cNvSpPr/>
          <p:nvPr/>
        </p:nvSpPr>
        <p:spPr>
          <a:xfrm rot="5400000">
            <a:off x="4199432" y="3918588"/>
            <a:ext cx="385281" cy="200343"/>
          </a:xfrm>
          <a:prstGeom prst="triangle">
            <a:avLst/>
          </a:prstGeom>
          <a:solidFill>
            <a:srgbClr val="00A6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26064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A doctor standing in front of a computer screen&#10;&#10;Description automatically generated">
            <a:extLst>
              <a:ext uri="{FF2B5EF4-FFF2-40B4-BE49-F238E27FC236}">
                <a16:creationId xmlns:a16="http://schemas.microsoft.com/office/drawing/2014/main" id="{1F08CAEE-9F3F-B093-BD27-A6BE48F3EC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4480"/>
            <a:ext cx="12192000" cy="7198961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4D41401F-E449-FE51-2C8F-13CD2EBEE83F}"/>
              </a:ext>
            </a:extLst>
          </p:cNvPr>
          <p:cNvSpPr/>
          <p:nvPr/>
        </p:nvSpPr>
        <p:spPr>
          <a:xfrm>
            <a:off x="-319596" y="-292963"/>
            <a:ext cx="4838330" cy="72974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34" name="Picture 10" descr="la mano tiene lo schermo bianco, il telefono cellulare è isolato su uno  sfondo bianco con il tracciato di ritaglio 1995642 Stock Photo su Vecteezy">
            <a:extLst>
              <a:ext uri="{FF2B5EF4-FFF2-40B4-BE49-F238E27FC236}">
                <a16:creationId xmlns:a16="http://schemas.microsoft.com/office/drawing/2014/main" id="{88576B17-1A50-FCD9-8D78-78FD542881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35" r="19534" b="6795"/>
          <a:stretch/>
        </p:blipFill>
        <p:spPr bwMode="auto">
          <a:xfrm>
            <a:off x="63585" y="1402671"/>
            <a:ext cx="4185915" cy="5601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8FAB16C-6F36-730C-AF95-FE25F87A3233}"/>
              </a:ext>
            </a:extLst>
          </p:cNvPr>
          <p:cNvSpPr txBox="1">
            <a:spLocks/>
          </p:cNvSpPr>
          <p:nvPr/>
        </p:nvSpPr>
        <p:spPr>
          <a:xfrm>
            <a:off x="4701853" y="337233"/>
            <a:ext cx="7133976" cy="1696461"/>
          </a:xfrm>
          <a:prstGeom prst="rect">
            <a:avLst/>
          </a:prstGeom>
        </p:spPr>
        <p:txBody>
          <a:bodyPr anchor="t"/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/>
              <a:buChar char="•"/>
              <a:defRPr sz="1600" kern="1200" spc="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1400"/>
              </a:spcBef>
              <a:buFont typeface="Arial"/>
              <a:buChar char="•"/>
              <a:defRPr sz="14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1400"/>
              </a:spcBef>
              <a:buFont typeface="Arial"/>
              <a:buChar char="•"/>
              <a:defRPr sz="14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/>
              <a:buChar char="•"/>
              <a:defRPr sz="12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/>
              <a:buChar char="•"/>
              <a:defRPr sz="12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it-IT" sz="3800" b="1" dirty="0">
                <a:solidFill>
                  <a:schemeClr val="bg1"/>
                </a:solidFill>
                <a:latin typeface="+mn-lt"/>
              </a:rPr>
              <a:t>Case di Comunità Spoke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it-IT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Una rete integrata e tecnologicamente avanzata di studi medici multiprofessionali </a:t>
            </a:r>
            <a:endParaRPr lang="en-US" sz="2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itolo 2">
            <a:extLst>
              <a:ext uri="{FF2B5EF4-FFF2-40B4-BE49-F238E27FC236}">
                <a16:creationId xmlns:a16="http://schemas.microsoft.com/office/drawing/2014/main" id="{10947213-6C5D-FC7A-6318-85E9B6629BE3}"/>
              </a:ext>
            </a:extLst>
          </p:cNvPr>
          <p:cNvSpPr txBox="1">
            <a:spLocks/>
          </p:cNvSpPr>
          <p:nvPr/>
        </p:nvSpPr>
        <p:spPr>
          <a:xfrm>
            <a:off x="-319596" y="679277"/>
            <a:ext cx="4838330" cy="822746"/>
          </a:xfrm>
          <a:prstGeom prst="rect">
            <a:avLst/>
          </a:prstGeom>
        </p:spPr>
        <p:txBody>
          <a:bodyPr vert="horz" lIns="0" tIns="45720" rIns="0" bIns="45720" rtlCol="0" anchor="ctr" anchorCtr="0">
            <a:noAutofit/>
          </a:bodyPr>
          <a:lstStyle>
            <a:defPPr>
              <a:defRPr lang="it-IT"/>
            </a:defPPr>
            <a:lvl1pPr marR="0" lvl="0" indent="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5477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it-IT" sz="2800" dirty="0">
                <a:latin typeface="+mn-lt"/>
              </a:rPr>
              <a:t>Nuova applicazione mobile </a:t>
            </a:r>
            <a:br>
              <a:rPr lang="it-IT" sz="2800" dirty="0">
                <a:latin typeface="+mn-lt"/>
              </a:rPr>
            </a:br>
            <a:r>
              <a:rPr lang="it-IT" sz="2800" dirty="0">
                <a:latin typeface="+mn-lt"/>
              </a:rPr>
              <a:t>a supporto dei medici </a:t>
            </a:r>
          </a:p>
          <a:p>
            <a:pPr algn="ctr"/>
            <a:r>
              <a:rPr lang="it-IT" sz="2800" dirty="0">
                <a:latin typeface="+mn-lt"/>
              </a:rPr>
              <a:t>interessati al progetto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70FABC4C-A16B-3E43-12FE-8044C5ADF8C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572887" y="4404144"/>
            <a:ext cx="916619" cy="444647"/>
          </a:xfrm>
          <a:prstGeom prst="rect">
            <a:avLst/>
          </a:prstGeom>
        </p:spPr>
      </p:pic>
      <p:pic>
        <p:nvPicPr>
          <p:cNvPr id="5" name="Immagine 4" descr="Immagine che contiene cartone animato, casa&#10;&#10;Descrizione generata automaticamente">
            <a:extLst>
              <a:ext uri="{FF2B5EF4-FFF2-40B4-BE49-F238E27FC236}">
                <a16:creationId xmlns:a16="http://schemas.microsoft.com/office/drawing/2014/main" id="{4164FB94-EAB6-66D1-63B5-1DD0D0FF84F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4345" y="2745398"/>
            <a:ext cx="1211463" cy="1362769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21FD5BDA-58E1-37F0-F486-90B59960F6B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8124" y="6353925"/>
            <a:ext cx="2161905" cy="504762"/>
          </a:xfrm>
          <a:prstGeom prst="rect">
            <a:avLst/>
          </a:prstGeom>
        </p:spPr>
      </p:pic>
      <p:pic>
        <p:nvPicPr>
          <p:cNvPr id="11" name="Immagine 10" descr="Immagine che contiene Carattere, testo, Elementi grafici, schermata&#10;&#10;Descrizione generata automaticamente">
            <a:extLst>
              <a:ext uri="{FF2B5EF4-FFF2-40B4-BE49-F238E27FC236}">
                <a16:creationId xmlns:a16="http://schemas.microsoft.com/office/drawing/2014/main" id="{6CDF2AE2-CBCA-F252-E579-E5EF78A5F3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254" y="2127434"/>
            <a:ext cx="1428980" cy="822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9805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BDE3EED-037D-494F-8552-DF19BCFD86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7501" y="1983364"/>
            <a:ext cx="11364450" cy="3884036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B0830F66-B26D-4EEF-B90F-034A1E7D81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322" y="131421"/>
            <a:ext cx="3732464" cy="1240062"/>
          </a:xfrm>
          <a:prstGeom prst="rect">
            <a:avLst/>
          </a:prstGeom>
        </p:spPr>
      </p:pic>
      <p:sp>
        <p:nvSpPr>
          <p:cNvPr id="8" name="Segnaposto testo 1">
            <a:extLst>
              <a:ext uri="{FF2B5EF4-FFF2-40B4-BE49-F238E27FC236}">
                <a16:creationId xmlns:a16="http://schemas.microsoft.com/office/drawing/2014/main" id="{D7230792-8BAA-4546-8BC1-27A9A03B7D3C}"/>
              </a:ext>
            </a:extLst>
          </p:cNvPr>
          <p:cNvSpPr txBox="1">
            <a:spLocks/>
          </p:cNvSpPr>
          <p:nvPr/>
        </p:nvSpPr>
        <p:spPr>
          <a:xfrm>
            <a:off x="6188466" y="1973087"/>
            <a:ext cx="5836212" cy="44426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it-IT" i="0" u="none" strike="noStrike" kern="1200" cap="none" spc="0" normalizeH="0" baseline="0" noProof="0" dirty="0">
                <a:ln>
                  <a:noFill/>
                </a:ln>
                <a:solidFill>
                  <a:srgbClr val="00A6DE"/>
                </a:solidFill>
                <a:effectLst/>
                <a:uLnTx/>
                <a:uFillTx/>
                <a:cs typeface="Poppins" panose="00000500000000000000" pitchFamily="2" charset="0"/>
              </a:rPr>
              <a:t>Una nuova piattaforma Enpam sviluppata per:</a:t>
            </a:r>
          </a:p>
          <a:p>
            <a:pPr marL="0" marR="0" lvl="0" indent="0" algn="just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t-IT" b="0" i="0" u="none" strike="noStrike" kern="1200" cap="none" spc="0" normalizeH="0" baseline="0" noProof="0" dirty="0">
              <a:ln>
                <a:noFill/>
              </a:ln>
              <a:solidFill>
                <a:srgbClr val="005477"/>
              </a:solidFill>
              <a:effectLst/>
              <a:uLnTx/>
              <a:uFillTx/>
              <a:cs typeface="Poppins" panose="00000500000000000000" pitchFamily="2" charset="0"/>
            </a:endParaRPr>
          </a:p>
          <a:p>
            <a:pPr lvl="1" defTabSz="179388">
              <a:lnSpc>
                <a:spcPts val="2800"/>
              </a:lnSpc>
              <a:spcBef>
                <a:spcPts val="0"/>
              </a:spcBef>
              <a:buClr>
                <a:srgbClr val="00A6DE"/>
              </a:buClr>
              <a:buFont typeface="Wingdings" panose="05000000000000000000" pitchFamily="2" charset="2"/>
              <a:buChar char="ü"/>
              <a:defRPr/>
            </a:pPr>
            <a:r>
              <a:rPr lang="it-IT" sz="2800" dirty="0">
                <a:solidFill>
                  <a:srgbClr val="005477"/>
                </a:solidFill>
                <a:cs typeface="Poppins" panose="00000500000000000000" pitchFamily="2" charset="0"/>
              </a:rPr>
              <a:t>R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5477"/>
                </a:solidFill>
                <a:effectLst/>
                <a:uLnTx/>
                <a:uFillTx/>
                <a:cs typeface="Poppins" panose="00000500000000000000" pitchFamily="2" charset="0"/>
              </a:rPr>
              <a:t>endere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5477"/>
                </a:solidFill>
                <a:effectLst/>
                <a:uLnTx/>
                <a:uFillTx/>
                <a:cs typeface="Poppins" panose="00000500000000000000" pitchFamily="2" charset="0"/>
              </a:rPr>
              <a:t> comprensibili e accessibili i </a:t>
            </a:r>
            <a:r>
              <a:rPr kumimoji="0" lang="it-IT" sz="2800" i="0" u="none" strike="noStrike" kern="1200" cap="none" spc="0" normalizeH="0" baseline="0" noProof="0" dirty="0">
                <a:ln>
                  <a:noFill/>
                </a:ln>
                <a:solidFill>
                  <a:srgbClr val="00A6DE"/>
                </a:solidFill>
                <a:effectLst/>
                <a:uLnTx/>
                <a:uFillTx/>
                <a:cs typeface="Poppins" panose="00000500000000000000" pitchFamily="2" charset="0"/>
              </a:rPr>
              <a:t>temi della Salute Digitale</a:t>
            </a:r>
          </a:p>
          <a:p>
            <a:pPr marR="0" lvl="0" defTabSz="179388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>
                <a:srgbClr val="00A6DE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it-IT" b="0" i="0" u="none" strike="noStrike" kern="1200" cap="none" spc="0" normalizeH="0" baseline="0" noProof="0" dirty="0">
              <a:ln>
                <a:noFill/>
              </a:ln>
              <a:solidFill>
                <a:srgbClr val="005477"/>
              </a:solidFill>
              <a:effectLst/>
              <a:uLnTx/>
              <a:uFillTx/>
              <a:cs typeface="Poppins" panose="00000500000000000000" pitchFamily="2" charset="0"/>
            </a:endParaRPr>
          </a:p>
          <a:p>
            <a:pPr lvl="1" defTabSz="179388">
              <a:lnSpc>
                <a:spcPts val="2800"/>
              </a:lnSpc>
              <a:spcBef>
                <a:spcPts val="0"/>
              </a:spcBef>
              <a:buClr>
                <a:srgbClr val="00A6DE"/>
              </a:buClr>
              <a:buFont typeface="Wingdings" panose="05000000000000000000" pitchFamily="2" charset="2"/>
              <a:buChar char="ü"/>
              <a:tabLst>
                <a:tab pos="174625" algn="l"/>
              </a:tabLst>
              <a:defRPr/>
            </a:pPr>
            <a:r>
              <a:rPr lang="it-IT" sz="2800" dirty="0">
                <a:solidFill>
                  <a:srgbClr val="00A6DE"/>
                </a:solidFill>
                <a:cs typeface="Poppins" panose="00000500000000000000" pitchFamily="2" charset="0"/>
              </a:rPr>
              <a:t>S</a:t>
            </a:r>
            <a:r>
              <a:rPr kumimoji="0" lang="it-IT" sz="2800" i="0" u="none" strike="noStrike" kern="1200" cap="none" spc="0" normalizeH="0" baseline="0" noProof="0" dirty="0" err="1">
                <a:ln>
                  <a:noFill/>
                </a:ln>
                <a:solidFill>
                  <a:srgbClr val="00A6DE"/>
                </a:solidFill>
                <a:effectLst/>
                <a:uLnTx/>
                <a:uFillTx/>
                <a:cs typeface="Poppins" panose="00000500000000000000" pitchFamily="2" charset="0"/>
              </a:rPr>
              <a:t>upportare</a:t>
            </a:r>
            <a:r>
              <a:rPr kumimoji="0" lang="it-IT" sz="2800" i="0" u="none" strike="noStrike" kern="1200" cap="none" spc="0" normalizeH="0" baseline="0" noProof="0" dirty="0">
                <a:ln>
                  <a:noFill/>
                </a:ln>
                <a:solidFill>
                  <a:srgbClr val="00A6DE"/>
                </a:solidFill>
                <a:effectLst/>
                <a:uLnTx/>
                <a:uFillTx/>
                <a:cs typeface="Poppins" panose="00000500000000000000" pitchFamily="2" charset="0"/>
              </a:rPr>
              <a:t> medici e odontoiatri  nell'adozione dei nuovi strumenti digitali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5477"/>
                </a:solidFill>
                <a:effectLst/>
                <a:uLnTx/>
                <a:uFillTx/>
                <a:cs typeface="Poppins" panose="00000500000000000000" pitchFamily="2" charset="0"/>
              </a:rPr>
              <a:t> nella loro pratica clinica professionale</a:t>
            </a:r>
          </a:p>
          <a:p>
            <a:pPr marL="0" marR="0" lvl="0" indent="0" algn="just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5477"/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b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</a:b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12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BDE3EED-037D-494F-8552-DF19BCFD86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4646852"/>
            <a:ext cx="4868347" cy="1516294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B0830F66-B26D-4EEF-B90F-034A1E7D81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9768" y="128363"/>
            <a:ext cx="3732464" cy="1240062"/>
          </a:xfrm>
          <a:prstGeom prst="rect">
            <a:avLst/>
          </a:prstGeom>
        </p:spPr>
      </p:pic>
      <p:sp>
        <p:nvSpPr>
          <p:cNvPr id="8" name="Segnaposto testo 1">
            <a:extLst>
              <a:ext uri="{FF2B5EF4-FFF2-40B4-BE49-F238E27FC236}">
                <a16:creationId xmlns:a16="http://schemas.microsoft.com/office/drawing/2014/main" id="{D7230792-8BAA-4546-8BC1-27A9A03B7D3C}"/>
              </a:ext>
            </a:extLst>
          </p:cNvPr>
          <p:cNvSpPr txBox="1">
            <a:spLocks/>
          </p:cNvSpPr>
          <p:nvPr/>
        </p:nvSpPr>
        <p:spPr>
          <a:xfrm>
            <a:off x="279400" y="1534768"/>
            <a:ext cx="11633200" cy="28050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just" defTabSz="179388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>
                <a:srgbClr val="00A6DE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rgbClr val="005477"/>
                </a:solidFill>
                <a:effectLst/>
                <a:uLnTx/>
                <a:uFillTx/>
                <a:ea typeface="+mn-ea"/>
                <a:cs typeface="Poppins" panose="00000500000000000000" pitchFamily="2" charset="0"/>
              </a:rPr>
              <a:t>È un portale web dedicato alla formazione/informazione su innovazione e tecnologia, costruito sulle specifiche esigenze professionali del medico e odontoiatra italiano, volto a potenziarne le competenze manageriali, gestionali, comunicazionali e tecnologiche. </a:t>
            </a:r>
          </a:p>
          <a:p>
            <a:pPr marR="0" lvl="0" algn="just" defTabSz="179388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>
                <a:srgbClr val="00A6DE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it-IT" b="0" i="0" u="none" strike="noStrike" kern="1200" cap="none" spc="0" normalizeH="0" baseline="0" noProof="0" dirty="0">
              <a:ln>
                <a:noFill/>
              </a:ln>
              <a:solidFill>
                <a:srgbClr val="005477"/>
              </a:solidFill>
              <a:effectLst/>
              <a:uLnTx/>
              <a:uFillTx/>
              <a:ea typeface="+mn-ea"/>
              <a:cs typeface="Poppins" panose="00000500000000000000" pitchFamily="2" charset="0"/>
            </a:endParaRPr>
          </a:p>
          <a:p>
            <a:pPr marR="0" lvl="0" algn="just" defTabSz="179388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>
                <a:srgbClr val="00A6DE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rgbClr val="005477"/>
                </a:solidFill>
                <a:effectLst/>
                <a:uLnTx/>
                <a:uFillTx/>
                <a:ea typeface="+mn-ea"/>
                <a:cs typeface="Poppins" panose="00000500000000000000" pitchFamily="2" charset="0"/>
              </a:rPr>
              <a:t>All’interno del portale è possibile trovare un’offerta di contenuti e di esperienze sulla Sanità digitale, finalizzata a sostenere la professione nella sua transizione verso il futuro della pratica clinica, medica e odontoiatrica. </a:t>
            </a:r>
          </a:p>
          <a:p>
            <a:pPr marL="228600" marR="0" lvl="0" indent="-228600" algn="just" defTabSz="179388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00547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228600" marR="0" lvl="0" indent="-228600" algn="just" defTabSz="179388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00547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273050" marR="0" lvl="0" indent="-273050" algn="just" defTabSz="179388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>
                <a:tab pos="174625" algn="l"/>
              </a:tabLst>
              <a:defRPr/>
            </a:pPr>
            <a:b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95224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 descr="Immagine che contiene testo&#10;&#10;Descrizione generata automaticamente">
            <a:extLst>
              <a:ext uri="{FF2B5EF4-FFF2-40B4-BE49-F238E27FC236}">
                <a16:creationId xmlns:a16="http://schemas.microsoft.com/office/drawing/2014/main" id="{C792C393-E091-4A82-AEE3-2A4DE02D3B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751018" y="1541373"/>
            <a:ext cx="3025788" cy="2155548"/>
          </a:xfrm>
          <a:prstGeom prst="rect">
            <a:avLst/>
          </a:prstGeom>
          <a:ln w="12700">
            <a:solidFill>
              <a:srgbClr val="005477"/>
            </a:solidFill>
          </a:ln>
        </p:spPr>
      </p:pic>
      <p:pic>
        <p:nvPicPr>
          <p:cNvPr id="27" name="Immagine 26">
            <a:extLst>
              <a:ext uri="{FF2B5EF4-FFF2-40B4-BE49-F238E27FC236}">
                <a16:creationId xmlns:a16="http://schemas.microsoft.com/office/drawing/2014/main" id="{FE7DC97F-159A-48B1-8796-0DAC9BEE308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121" b="1233"/>
          <a:stretch/>
        </p:blipFill>
        <p:spPr>
          <a:xfrm>
            <a:off x="10015262" y="3809003"/>
            <a:ext cx="1772963" cy="2437610"/>
          </a:xfrm>
          <a:prstGeom prst="rect">
            <a:avLst/>
          </a:prstGeom>
          <a:ln w="12700">
            <a:solidFill>
              <a:srgbClr val="005477"/>
            </a:solidFill>
          </a:ln>
        </p:spPr>
      </p:pic>
      <p:sp>
        <p:nvSpPr>
          <p:cNvPr id="13" name="Segnaposto testo 1">
            <a:extLst>
              <a:ext uri="{FF2B5EF4-FFF2-40B4-BE49-F238E27FC236}">
                <a16:creationId xmlns:a16="http://schemas.microsoft.com/office/drawing/2014/main" id="{0BB3040C-4763-4DEA-84F4-CD0147FBA8EA}"/>
              </a:ext>
            </a:extLst>
          </p:cNvPr>
          <p:cNvSpPr txBox="1">
            <a:spLocks/>
          </p:cNvSpPr>
          <p:nvPr/>
        </p:nvSpPr>
        <p:spPr>
          <a:xfrm>
            <a:off x="5511029" y="2450834"/>
            <a:ext cx="3087861" cy="1204769"/>
          </a:xfrm>
          <a:prstGeom prst="rect">
            <a:avLst/>
          </a:prstGeom>
        </p:spPr>
        <p:txBody>
          <a:bodyPr vert="horz" lIns="108000" tIns="0" rIns="91440" bIns="45720" rtlCol="0" anchor="t">
            <a:noAutofit/>
          </a:bodyPr>
          <a:lstStyle>
            <a:lvl1pPr marL="0" indent="0" algn="l" defTabSz="914377" rtl="0" eaLnBrk="1" latinLnBrk="0" hangingPunct="1">
              <a:lnSpc>
                <a:spcPct val="130000"/>
              </a:lnSpc>
              <a:spcBef>
                <a:spcPts val="1000"/>
              </a:spcBef>
              <a:buFont typeface="Arial"/>
              <a:buNone/>
              <a:defRPr sz="1600" kern="1200" spc="0" baseline="0">
                <a:solidFill>
                  <a:srgbClr val="656565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150000"/>
              </a:lnSpc>
              <a:spcBef>
                <a:spcPts val="1400"/>
              </a:spcBef>
              <a:buFont typeface="Arial"/>
              <a:buChar char="•"/>
              <a:defRPr sz="14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150000"/>
              </a:lnSpc>
              <a:spcBef>
                <a:spcPts val="1400"/>
              </a:spcBef>
              <a:buFont typeface="Arial"/>
              <a:buChar char="•"/>
              <a:defRPr sz="14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150000"/>
              </a:lnSpc>
              <a:spcBef>
                <a:spcPts val="500"/>
              </a:spcBef>
              <a:buFont typeface="Arial"/>
              <a:buChar char="•"/>
              <a:defRPr sz="12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150000"/>
              </a:lnSpc>
              <a:spcBef>
                <a:spcPts val="500"/>
              </a:spcBef>
              <a:buFont typeface="Arial"/>
              <a:buChar char="•"/>
              <a:defRPr sz="12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377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5477"/>
                </a:solidFill>
                <a:effectLst/>
                <a:uLnTx/>
                <a:uFillTx/>
                <a:latin typeface="+mn-lt"/>
                <a:ea typeface="+mn-ea"/>
                <a:cs typeface="Poppins" panose="00000500000000000000" pitchFamily="2" charset="0"/>
              </a:rPr>
              <a:t>Tramite il </a:t>
            </a:r>
            <a:r>
              <a:rPr kumimoji="0" lang="it-IT" sz="2400" i="0" u="none" strike="noStrike" kern="1200" cap="none" spc="0" normalizeH="0" baseline="0" noProof="0" dirty="0">
                <a:ln>
                  <a:noFill/>
                </a:ln>
                <a:solidFill>
                  <a:srgbClr val="00A6DE"/>
                </a:solidFill>
                <a:effectLst/>
                <a:uLnTx/>
                <a:uFillTx/>
                <a:latin typeface="+mn-lt"/>
                <a:ea typeface="+mn-ea"/>
                <a:cs typeface="Poppins" panose="00000500000000000000" pitchFamily="2" charset="0"/>
              </a:rPr>
              <a:t>link presente nell’area riservata </a:t>
            </a:r>
          </a:p>
          <a:p>
            <a:pPr marL="0" marR="0" lvl="0" indent="0" algn="r" defTabSz="914377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5477"/>
                </a:solidFill>
                <a:effectLst/>
                <a:uLnTx/>
                <a:uFillTx/>
                <a:latin typeface="+mn-lt"/>
                <a:ea typeface="+mn-ea"/>
                <a:cs typeface="Poppins" panose="00000500000000000000" pitchFamily="2" charset="0"/>
              </a:rPr>
              <a:t>del portale </a:t>
            </a:r>
            <a:r>
              <a:rPr kumimoji="0" lang="it-IT" sz="2400" i="0" u="none" strike="noStrike" kern="1200" cap="none" spc="0" normalizeH="0" baseline="0" noProof="0" dirty="0">
                <a:ln>
                  <a:noFill/>
                </a:ln>
                <a:solidFill>
                  <a:srgbClr val="00A6DE"/>
                </a:solidFill>
                <a:effectLst/>
                <a:uLnTx/>
                <a:uFillTx/>
                <a:latin typeface="+mn-lt"/>
                <a:ea typeface="+mn-ea"/>
                <a:cs typeface="Poppins" panose="00000500000000000000" pitchFamily="2" charset="0"/>
              </a:rPr>
              <a:t>dell’Enpam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DA89C57-5706-46C1-A2E9-8D9276EE4341}"/>
              </a:ext>
            </a:extLst>
          </p:cNvPr>
          <p:cNvSpPr txBox="1"/>
          <p:nvPr/>
        </p:nvSpPr>
        <p:spPr>
          <a:xfrm>
            <a:off x="5647912" y="4111238"/>
            <a:ext cx="4195915" cy="18876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5477"/>
                </a:solidFill>
                <a:effectLst/>
                <a:uLnTx/>
                <a:uFillTx/>
                <a:ea typeface="+mn-ea"/>
                <a:cs typeface="Poppins" panose="00000500000000000000" pitchFamily="2" charset="0"/>
              </a:rPr>
              <a:t>Oppure direttamente attraverso il sito </a:t>
            </a:r>
            <a:r>
              <a:rPr kumimoji="0" lang="it-IT" sz="2400" b="0" i="0" u="sng" strike="noStrike" kern="1200" cap="none" spc="0" normalizeH="0" baseline="0" noProof="0" dirty="0">
                <a:ln>
                  <a:noFill/>
                </a:ln>
                <a:solidFill>
                  <a:srgbClr val="005477"/>
                </a:solidFill>
                <a:effectLst/>
                <a:uLnTx/>
                <a:uFillTx/>
                <a:ea typeface="+mn-ea"/>
                <a:cs typeface="Poppins" panose="00000500000000000000" pitchFamily="2" charset="0"/>
              </a:rPr>
              <a:t>www.tech2doc.it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5477"/>
                </a:solidFill>
                <a:effectLst/>
                <a:uLnTx/>
                <a:uFillTx/>
                <a:ea typeface="+mn-ea"/>
                <a:cs typeface="Poppins" panose="00000500000000000000" pitchFamily="2" charset="0"/>
              </a:rPr>
              <a:t> </a:t>
            </a:r>
            <a:r>
              <a:rPr kumimoji="0" lang="it-IT" sz="2400" i="0" u="none" strike="noStrike" kern="1200" cap="none" spc="0" normalizeH="0" baseline="0" noProof="0" dirty="0">
                <a:ln>
                  <a:noFill/>
                </a:ln>
                <a:solidFill>
                  <a:srgbClr val="00A6DE"/>
                </a:solidFill>
                <a:effectLst/>
                <a:uLnTx/>
                <a:uFillTx/>
                <a:ea typeface="+mn-ea"/>
                <a:cs typeface="Poppins" panose="00000500000000000000" pitchFamily="2" charset="0"/>
              </a:rPr>
              <a:t>utilizzando le credenziali dell’area riservata </a:t>
            </a:r>
          </a:p>
          <a:p>
            <a:pPr marL="0" marR="0" lvl="0" indent="0" algn="r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i="0" u="none" strike="noStrike" kern="1200" cap="none" spc="0" normalizeH="0" baseline="0" noProof="0" dirty="0">
                <a:ln>
                  <a:noFill/>
                </a:ln>
                <a:solidFill>
                  <a:srgbClr val="00A6DE"/>
                </a:solidFill>
                <a:effectLst/>
                <a:uLnTx/>
                <a:uFillTx/>
                <a:ea typeface="+mn-ea"/>
                <a:cs typeface="Poppins" panose="00000500000000000000" pitchFamily="2" charset="0"/>
              </a:rPr>
              <a:t>del portale </a:t>
            </a:r>
            <a:r>
              <a:rPr kumimoji="0" lang="it-IT" sz="2400" i="0" u="none" strike="noStrike" kern="1200" cap="none" spc="0" normalizeH="0" baseline="0" noProof="0" dirty="0" err="1">
                <a:ln>
                  <a:noFill/>
                </a:ln>
                <a:solidFill>
                  <a:srgbClr val="00A6DE"/>
                </a:solidFill>
                <a:effectLst/>
                <a:uLnTx/>
                <a:uFillTx/>
                <a:ea typeface="+mn-ea"/>
                <a:cs typeface="Poppins" panose="00000500000000000000" pitchFamily="2" charset="0"/>
              </a:rPr>
              <a:t>Enpam</a:t>
            </a:r>
            <a:endParaRPr kumimoji="0" lang="it-IT" sz="2400" i="0" u="none" strike="noStrike" kern="1200" cap="none" spc="0" normalizeH="0" baseline="0" noProof="0" dirty="0">
              <a:ln>
                <a:noFill/>
              </a:ln>
              <a:solidFill>
                <a:srgbClr val="00A6DE"/>
              </a:solidFill>
              <a:effectLst/>
              <a:uLnTx/>
              <a:uFillTx/>
              <a:ea typeface="+mn-ea"/>
              <a:cs typeface="Poppins" panose="00000500000000000000" pitchFamily="2" charset="0"/>
            </a:endParaRP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719445FC-EF64-70AE-69D8-0A489A63DDEA}"/>
              </a:ext>
            </a:extLst>
          </p:cNvPr>
          <p:cNvGrpSpPr/>
          <p:nvPr/>
        </p:nvGrpSpPr>
        <p:grpSpPr>
          <a:xfrm>
            <a:off x="237677" y="1455721"/>
            <a:ext cx="4931761" cy="4364325"/>
            <a:chOff x="237677" y="1455721"/>
            <a:chExt cx="4931761" cy="436432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3D60D157-DF73-4B07-B05B-E277BEFA8250}"/>
                </a:ext>
              </a:extLst>
            </p:cNvPr>
            <p:cNvGrpSpPr/>
            <p:nvPr/>
          </p:nvGrpSpPr>
          <p:grpSpPr>
            <a:xfrm>
              <a:off x="237677" y="1455721"/>
              <a:ext cx="4931761" cy="3866625"/>
              <a:chOff x="719025" y="2253167"/>
              <a:chExt cx="4931761" cy="3866625"/>
            </a:xfrm>
          </p:grpSpPr>
          <p:pic>
            <p:nvPicPr>
              <p:cNvPr id="22" name="Picture 4" descr="iMac.png">
                <a:extLst>
                  <a:ext uri="{FF2B5EF4-FFF2-40B4-BE49-F238E27FC236}">
                    <a16:creationId xmlns:a16="http://schemas.microsoft.com/office/drawing/2014/main" id="{79895465-1D35-47D0-B3C6-B9F61F73975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381" t="8587" r="5583"/>
              <a:stretch/>
            </p:blipFill>
            <p:spPr>
              <a:xfrm>
                <a:off x="719025" y="2253167"/>
                <a:ext cx="3874599" cy="3352369"/>
              </a:xfrm>
              <a:prstGeom prst="rect">
                <a:avLst/>
              </a:prstGeom>
            </p:spPr>
          </p:pic>
          <p:grpSp>
            <p:nvGrpSpPr>
              <p:cNvPr id="23" name="Gruppo 22">
                <a:extLst>
                  <a:ext uri="{FF2B5EF4-FFF2-40B4-BE49-F238E27FC236}">
                    <a16:creationId xmlns:a16="http://schemas.microsoft.com/office/drawing/2014/main" id="{259D709C-0D8B-45EF-8BBB-87D6CF54009E}"/>
                  </a:ext>
                </a:extLst>
              </p:cNvPr>
              <p:cNvGrpSpPr/>
              <p:nvPr/>
            </p:nvGrpSpPr>
            <p:grpSpPr>
              <a:xfrm>
                <a:off x="1063029" y="2534514"/>
                <a:ext cx="4587757" cy="3585278"/>
                <a:chOff x="1063029" y="2534514"/>
                <a:chExt cx="4587757" cy="3585278"/>
              </a:xfrm>
            </p:grpSpPr>
            <p:pic>
              <p:nvPicPr>
                <p:cNvPr id="24" name="Immagine 23">
                  <a:extLst>
                    <a:ext uri="{FF2B5EF4-FFF2-40B4-BE49-F238E27FC236}">
                      <a16:creationId xmlns:a16="http://schemas.microsoft.com/office/drawing/2014/main" id="{F17DB21B-D787-41F4-BA0D-F5509E16D53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l="3044" t="11681" r="15658" b="11063"/>
                <a:stretch/>
              </p:blipFill>
              <p:spPr>
                <a:xfrm>
                  <a:off x="1063029" y="2534514"/>
                  <a:ext cx="3158910" cy="1657915"/>
                </a:xfrm>
                <a:prstGeom prst="rect">
                  <a:avLst/>
                </a:prstGeom>
              </p:spPr>
            </p:pic>
            <p:pic>
              <p:nvPicPr>
                <p:cNvPr id="25" name="Immagine 24">
                  <a:extLst>
                    <a:ext uri="{FF2B5EF4-FFF2-40B4-BE49-F238E27FC236}">
                      <a16:creationId xmlns:a16="http://schemas.microsoft.com/office/drawing/2014/main" id="{E5B0015F-C4FA-48FE-AF3F-F94FAA84600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/>
                <a:srcRect l="1076" r="1097" b="74445"/>
                <a:stretch/>
              </p:blipFill>
              <p:spPr>
                <a:xfrm>
                  <a:off x="2491318" y="4104756"/>
                  <a:ext cx="2719595" cy="1615512"/>
                </a:xfrm>
                <a:prstGeom prst="rect">
                  <a:avLst/>
                </a:prstGeom>
              </p:spPr>
            </p:pic>
            <p:pic>
              <p:nvPicPr>
                <p:cNvPr id="26" name="Immagine 25">
                  <a:extLst>
                    <a:ext uri="{FF2B5EF4-FFF2-40B4-BE49-F238E27FC236}">
                      <a16:creationId xmlns:a16="http://schemas.microsoft.com/office/drawing/2014/main" id="{E0401BA7-735C-487B-848B-6F13E91DE88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052004" y="3981172"/>
                  <a:ext cx="3598782" cy="213862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9" name="Gruppo 18">
              <a:extLst>
                <a:ext uri="{FF2B5EF4-FFF2-40B4-BE49-F238E27FC236}">
                  <a16:creationId xmlns:a16="http://schemas.microsoft.com/office/drawing/2014/main" id="{1FFEAFB3-18A0-4866-BFB2-B1358C8DF276}"/>
                </a:ext>
              </a:extLst>
            </p:cNvPr>
            <p:cNvGrpSpPr/>
            <p:nvPr/>
          </p:nvGrpSpPr>
          <p:grpSpPr>
            <a:xfrm>
              <a:off x="483144" y="3588466"/>
              <a:ext cx="996284" cy="2231580"/>
              <a:chOff x="588711" y="4015109"/>
              <a:chExt cx="996284" cy="2231580"/>
            </a:xfrm>
          </p:grpSpPr>
          <p:pic>
            <p:nvPicPr>
              <p:cNvPr id="20" name="Immagine 19">
                <a:extLst>
                  <a:ext uri="{FF2B5EF4-FFF2-40B4-BE49-F238E27FC236}">
                    <a16:creationId xmlns:a16="http://schemas.microsoft.com/office/drawing/2014/main" id="{551752AF-2A8E-475C-8EDF-EBEF5B2EDC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88711" y="4015109"/>
                <a:ext cx="996284" cy="2231580"/>
              </a:xfrm>
              <a:prstGeom prst="rect">
                <a:avLst/>
              </a:prstGeom>
            </p:spPr>
          </p:pic>
          <p:pic>
            <p:nvPicPr>
              <p:cNvPr id="21" name="Immagine 20">
                <a:extLst>
                  <a:ext uri="{FF2B5EF4-FFF2-40B4-BE49-F238E27FC236}">
                    <a16:creationId xmlns:a16="http://schemas.microsoft.com/office/drawing/2014/main" id="{F12E48E6-F867-4EE9-A5A5-8A940CA4AF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/>
              <a:srcRect t="4002" b="4040"/>
              <a:stretch/>
            </p:blipFill>
            <p:spPr>
              <a:xfrm>
                <a:off x="655120" y="4116593"/>
                <a:ext cx="861065" cy="1727632"/>
              </a:xfrm>
              <a:prstGeom prst="rect">
                <a:avLst/>
              </a:prstGeom>
            </p:spPr>
          </p:pic>
        </p:grpSp>
      </p:grpSp>
      <p:sp>
        <p:nvSpPr>
          <p:cNvPr id="17" name="Titolo 2">
            <a:extLst>
              <a:ext uri="{FF2B5EF4-FFF2-40B4-BE49-F238E27FC236}">
                <a16:creationId xmlns:a16="http://schemas.microsoft.com/office/drawing/2014/main" id="{28A1FD2B-5D4D-44E9-A4A6-16686A798153}"/>
              </a:ext>
            </a:extLst>
          </p:cNvPr>
          <p:cNvSpPr txBox="1">
            <a:spLocks/>
          </p:cNvSpPr>
          <p:nvPr/>
        </p:nvSpPr>
        <p:spPr>
          <a:xfrm>
            <a:off x="4822521" y="1695172"/>
            <a:ext cx="3865867" cy="56484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kern="12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ts val="3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800" b="1" i="0" u="none" strike="noStrike" kern="1200" cap="none" spc="0" normalizeH="0" baseline="0" noProof="0" dirty="0">
                <a:ln>
                  <a:noFill/>
                </a:ln>
                <a:solidFill>
                  <a:srgbClr val="005477"/>
                </a:solidFill>
                <a:effectLst/>
                <a:uLnTx/>
                <a:uFillTx/>
                <a:latin typeface="+mn-lt"/>
                <a:ea typeface="+mj-ea"/>
                <a:cs typeface="Poppins" panose="00000500000000000000" pitchFamily="2" charset="0"/>
              </a:rPr>
              <a:t>COME SI ACCEDE?</a:t>
            </a:r>
          </a:p>
        </p:txBody>
      </p:sp>
      <p:pic>
        <p:nvPicPr>
          <p:cNvPr id="31" name="Immagine 30">
            <a:extLst>
              <a:ext uri="{FF2B5EF4-FFF2-40B4-BE49-F238E27FC236}">
                <a16:creationId xmlns:a16="http://schemas.microsoft.com/office/drawing/2014/main" id="{F0C82532-19FF-ABF8-97A9-BD96B7B6371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33322" y="131421"/>
            <a:ext cx="3732464" cy="124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9976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E30BCFDB-7E05-789B-EF8B-5561B3310AC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938" y="2520511"/>
            <a:ext cx="3882028" cy="2585745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A107D344-3787-CD8E-C063-EEF15475668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-1020" t="2639" r="54106" b="18795"/>
          <a:stretch/>
        </p:blipFill>
        <p:spPr>
          <a:xfrm>
            <a:off x="4148905" y="880546"/>
            <a:ext cx="4565723" cy="5637475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7FAFFE8E-61BC-9EF6-B275-DCCBC849DE1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17" t="37806" r="13662" b="37544"/>
          <a:stretch/>
        </p:blipFill>
        <p:spPr>
          <a:xfrm>
            <a:off x="908910" y="1786170"/>
            <a:ext cx="2163328" cy="734341"/>
          </a:xfrm>
          <a:prstGeom prst="rect">
            <a:avLst/>
          </a:prstGeom>
        </p:spPr>
      </p:pic>
      <p:sp>
        <p:nvSpPr>
          <p:cNvPr id="13" name="Segnaposto testo 1">
            <a:extLst>
              <a:ext uri="{FF2B5EF4-FFF2-40B4-BE49-F238E27FC236}">
                <a16:creationId xmlns:a16="http://schemas.microsoft.com/office/drawing/2014/main" id="{78C56666-6877-420D-BBAE-90A18D8038BA}"/>
              </a:ext>
            </a:extLst>
          </p:cNvPr>
          <p:cNvSpPr txBox="1">
            <a:spLocks/>
          </p:cNvSpPr>
          <p:nvPr/>
        </p:nvSpPr>
        <p:spPr>
          <a:xfrm>
            <a:off x="8714628" y="1147128"/>
            <a:ext cx="3172288" cy="721161"/>
          </a:xfrm>
          <a:prstGeom prst="rect">
            <a:avLst/>
          </a:prstGeom>
        </p:spPr>
        <p:txBody>
          <a:bodyPr vert="horz" lIns="91440" tIns="0" rIns="91440" bIns="45720" rtlCol="0">
            <a:noAutofit/>
          </a:bodyPr>
          <a:lstStyle>
            <a:lvl1pPr marL="228594" indent="-228594" algn="l" defTabSz="914377" rtl="0" eaLnBrk="1" latinLnBrk="0" hangingPunct="1">
              <a:lnSpc>
                <a:spcPct val="150000"/>
              </a:lnSpc>
              <a:spcBef>
                <a:spcPts val="1000"/>
              </a:spcBef>
              <a:buFont typeface="Arial"/>
              <a:buChar char="•"/>
              <a:defRPr sz="1600" kern="1200" spc="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150000"/>
              </a:lnSpc>
              <a:spcBef>
                <a:spcPts val="1400"/>
              </a:spcBef>
              <a:buFont typeface="Arial"/>
              <a:buChar char="•"/>
              <a:defRPr sz="14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150000"/>
              </a:lnSpc>
              <a:spcBef>
                <a:spcPts val="1400"/>
              </a:spcBef>
              <a:buFont typeface="Arial"/>
              <a:buChar char="•"/>
              <a:defRPr sz="14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150000"/>
              </a:lnSpc>
              <a:spcBef>
                <a:spcPts val="500"/>
              </a:spcBef>
              <a:buFont typeface="Arial"/>
              <a:buChar char="•"/>
              <a:defRPr sz="12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150000"/>
              </a:lnSpc>
              <a:spcBef>
                <a:spcPts val="500"/>
              </a:spcBef>
              <a:buFont typeface="Arial"/>
              <a:buChar char="•"/>
              <a:defRPr sz="12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 err="1">
                <a:solidFill>
                  <a:srgbClr val="0054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Gli</a:t>
            </a:r>
            <a:r>
              <a:rPr lang="en-US" sz="1400" b="1" dirty="0">
                <a:solidFill>
                  <a:srgbClr val="0054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 dirty="0" err="1">
                <a:solidFill>
                  <a:srgbClr val="0054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obiettivi</a:t>
            </a:r>
            <a:r>
              <a:rPr lang="en-US" sz="1400" b="1" dirty="0">
                <a:solidFill>
                  <a:srgbClr val="0054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 dirty="0" err="1">
                <a:solidFill>
                  <a:srgbClr val="0054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della</a:t>
            </a:r>
            <a:r>
              <a:rPr lang="en-US" sz="1400" b="1" dirty="0">
                <a:solidFill>
                  <a:srgbClr val="0054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 dirty="0" err="1">
                <a:solidFill>
                  <a:srgbClr val="0054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piattaforma</a:t>
            </a:r>
            <a:r>
              <a:rPr lang="en-US" sz="1400" b="1" dirty="0">
                <a:solidFill>
                  <a:srgbClr val="0054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rgbClr val="0054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tutorial di </a:t>
            </a:r>
            <a:r>
              <a:rPr lang="en-US" sz="1400" b="1" dirty="0" err="1">
                <a:solidFill>
                  <a:srgbClr val="0054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utilizzo</a:t>
            </a:r>
            <a:r>
              <a:rPr lang="en-US" sz="1400" b="1" dirty="0">
                <a:solidFill>
                  <a:srgbClr val="0054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rgbClr val="0054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</a:t>
            </a:r>
            <a:r>
              <a:rPr lang="en-US" sz="1400" b="1" dirty="0" err="1">
                <a:solidFill>
                  <a:srgbClr val="0054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visione</a:t>
            </a:r>
            <a:r>
              <a:rPr lang="en-US" sz="1400" b="1" dirty="0">
                <a:solidFill>
                  <a:srgbClr val="0054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 dirty="0" err="1">
                <a:solidFill>
                  <a:srgbClr val="0054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sul</a:t>
            </a:r>
            <a:r>
              <a:rPr lang="en-US" sz="1400" b="1" dirty="0">
                <a:solidFill>
                  <a:srgbClr val="0054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 dirty="0" err="1">
                <a:solidFill>
                  <a:srgbClr val="0054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futuro</a:t>
            </a:r>
            <a:r>
              <a:rPr lang="en-US" sz="1400" b="1" dirty="0">
                <a:solidFill>
                  <a:srgbClr val="0054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 dirty="0" err="1">
                <a:solidFill>
                  <a:srgbClr val="0054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della</a:t>
            </a:r>
            <a:r>
              <a:rPr lang="en-US" sz="1400" b="1" dirty="0">
                <a:solidFill>
                  <a:srgbClr val="0054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salute.</a:t>
            </a:r>
          </a:p>
        </p:txBody>
      </p:sp>
      <p:sp>
        <p:nvSpPr>
          <p:cNvPr id="16" name="Segnaposto testo 1">
            <a:extLst>
              <a:ext uri="{FF2B5EF4-FFF2-40B4-BE49-F238E27FC236}">
                <a16:creationId xmlns:a16="http://schemas.microsoft.com/office/drawing/2014/main" id="{99A152C8-EAC3-4288-BC15-5E246257E38F}"/>
              </a:ext>
            </a:extLst>
          </p:cNvPr>
          <p:cNvSpPr txBox="1">
            <a:spLocks/>
          </p:cNvSpPr>
          <p:nvPr/>
        </p:nvSpPr>
        <p:spPr>
          <a:xfrm>
            <a:off x="8714628" y="2132731"/>
            <a:ext cx="3172288" cy="721161"/>
          </a:xfrm>
          <a:prstGeom prst="rect">
            <a:avLst/>
          </a:prstGeom>
        </p:spPr>
        <p:txBody>
          <a:bodyPr vert="horz" lIns="91440" tIns="0" rIns="91440" bIns="45720" rtlCol="0">
            <a:noAutofit/>
          </a:bodyPr>
          <a:lstStyle>
            <a:lvl1pPr marL="228594" indent="-228594" algn="l" defTabSz="914377" rtl="0" eaLnBrk="1" latinLnBrk="0" hangingPunct="1">
              <a:lnSpc>
                <a:spcPct val="150000"/>
              </a:lnSpc>
              <a:spcBef>
                <a:spcPts val="1000"/>
              </a:spcBef>
              <a:buFont typeface="Arial"/>
              <a:buChar char="•"/>
              <a:defRPr sz="1600" kern="1200" spc="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150000"/>
              </a:lnSpc>
              <a:spcBef>
                <a:spcPts val="1400"/>
              </a:spcBef>
              <a:buFont typeface="Arial"/>
              <a:buChar char="•"/>
              <a:defRPr sz="14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150000"/>
              </a:lnSpc>
              <a:spcBef>
                <a:spcPts val="1400"/>
              </a:spcBef>
              <a:buFont typeface="Arial"/>
              <a:buChar char="•"/>
              <a:defRPr sz="14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150000"/>
              </a:lnSpc>
              <a:spcBef>
                <a:spcPts val="500"/>
              </a:spcBef>
              <a:buFont typeface="Arial"/>
              <a:buChar char="•"/>
              <a:defRPr sz="12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150000"/>
              </a:lnSpc>
              <a:spcBef>
                <a:spcPts val="500"/>
              </a:spcBef>
              <a:buFont typeface="Arial"/>
              <a:buChar char="•"/>
              <a:defRPr sz="12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rgbClr val="005477"/>
                </a:solidFill>
                <a:latin typeface="+mn-lt"/>
              </a:rPr>
              <a:t>Live-webinar, video illustrative,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rgbClr val="005477"/>
                </a:solidFill>
                <a:latin typeface="+mn-lt"/>
              </a:rPr>
              <a:t>video-</a:t>
            </a:r>
            <a:r>
              <a:rPr lang="en-US" sz="1400" b="1" dirty="0" err="1">
                <a:solidFill>
                  <a:srgbClr val="005477"/>
                </a:solidFill>
                <a:latin typeface="+mn-lt"/>
              </a:rPr>
              <a:t>interviste</a:t>
            </a:r>
            <a:r>
              <a:rPr lang="en-US" sz="1400" b="1" dirty="0">
                <a:solidFill>
                  <a:srgbClr val="005477"/>
                </a:solidFill>
                <a:latin typeface="+mn-lt"/>
              </a:rPr>
              <a:t>, workshop, etc.</a:t>
            </a:r>
          </a:p>
        </p:txBody>
      </p:sp>
      <p:sp>
        <p:nvSpPr>
          <p:cNvPr id="17" name="Segnaposto testo 1">
            <a:extLst>
              <a:ext uri="{FF2B5EF4-FFF2-40B4-BE49-F238E27FC236}">
                <a16:creationId xmlns:a16="http://schemas.microsoft.com/office/drawing/2014/main" id="{5EC1EB94-3BC9-4103-AE7A-586BA8490B5B}"/>
              </a:ext>
            </a:extLst>
          </p:cNvPr>
          <p:cNvSpPr txBox="1">
            <a:spLocks/>
          </p:cNvSpPr>
          <p:nvPr/>
        </p:nvSpPr>
        <p:spPr>
          <a:xfrm>
            <a:off x="8714628" y="3055500"/>
            <a:ext cx="3172288" cy="721161"/>
          </a:xfrm>
          <a:prstGeom prst="rect">
            <a:avLst/>
          </a:prstGeom>
        </p:spPr>
        <p:txBody>
          <a:bodyPr vert="horz" lIns="91440" tIns="0" rIns="91440" bIns="45720" rtlCol="0">
            <a:noAutofit/>
          </a:bodyPr>
          <a:lstStyle>
            <a:lvl1pPr marL="228594" indent="-228594" algn="l" defTabSz="914377" rtl="0" eaLnBrk="1" latinLnBrk="0" hangingPunct="1">
              <a:lnSpc>
                <a:spcPct val="150000"/>
              </a:lnSpc>
              <a:spcBef>
                <a:spcPts val="1000"/>
              </a:spcBef>
              <a:buFont typeface="Arial"/>
              <a:buChar char="•"/>
              <a:defRPr sz="1600" kern="1200" spc="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150000"/>
              </a:lnSpc>
              <a:spcBef>
                <a:spcPts val="1400"/>
              </a:spcBef>
              <a:buFont typeface="Arial"/>
              <a:buChar char="•"/>
              <a:defRPr sz="14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150000"/>
              </a:lnSpc>
              <a:spcBef>
                <a:spcPts val="1400"/>
              </a:spcBef>
              <a:buFont typeface="Arial"/>
              <a:buChar char="•"/>
              <a:defRPr sz="14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150000"/>
              </a:lnSpc>
              <a:spcBef>
                <a:spcPts val="500"/>
              </a:spcBef>
              <a:buFont typeface="Arial"/>
              <a:buChar char="•"/>
              <a:defRPr sz="12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150000"/>
              </a:lnSpc>
              <a:spcBef>
                <a:spcPts val="500"/>
              </a:spcBef>
              <a:buFont typeface="Arial"/>
              <a:buChar char="•"/>
              <a:defRPr sz="12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400" b="1" dirty="0" err="1">
                <a:solidFill>
                  <a:srgbClr val="005477"/>
                </a:solidFill>
                <a:latin typeface="+mn-lt"/>
              </a:rPr>
              <a:t>Recensioni</a:t>
            </a:r>
            <a:r>
              <a:rPr lang="en-US" sz="1400" b="1" dirty="0">
                <a:solidFill>
                  <a:srgbClr val="005477"/>
                </a:solidFill>
                <a:latin typeface="+mn-lt"/>
              </a:rPr>
              <a:t> </a:t>
            </a:r>
            <a:r>
              <a:rPr lang="en-US" sz="1400" b="1" dirty="0" err="1">
                <a:solidFill>
                  <a:srgbClr val="005477"/>
                </a:solidFill>
                <a:latin typeface="+mn-lt"/>
              </a:rPr>
              <a:t>su</a:t>
            </a:r>
            <a:r>
              <a:rPr lang="en-US" sz="1400" b="1" dirty="0">
                <a:solidFill>
                  <a:srgbClr val="005477"/>
                </a:solidFill>
                <a:latin typeface="+mn-lt"/>
              </a:rPr>
              <a:t> App, Device, Wearable, Startup, etc.</a:t>
            </a:r>
          </a:p>
        </p:txBody>
      </p:sp>
      <p:sp>
        <p:nvSpPr>
          <p:cNvPr id="18" name="Segnaposto testo 1">
            <a:extLst>
              <a:ext uri="{FF2B5EF4-FFF2-40B4-BE49-F238E27FC236}">
                <a16:creationId xmlns:a16="http://schemas.microsoft.com/office/drawing/2014/main" id="{41CC5CCC-9A8B-4337-BB86-D2D2C3690355}"/>
              </a:ext>
            </a:extLst>
          </p:cNvPr>
          <p:cNvSpPr txBox="1">
            <a:spLocks/>
          </p:cNvSpPr>
          <p:nvPr/>
        </p:nvSpPr>
        <p:spPr>
          <a:xfrm>
            <a:off x="8714628" y="3828519"/>
            <a:ext cx="3172288" cy="721161"/>
          </a:xfrm>
          <a:prstGeom prst="rect">
            <a:avLst/>
          </a:prstGeom>
        </p:spPr>
        <p:txBody>
          <a:bodyPr vert="horz" lIns="91440" tIns="0" rIns="91440" bIns="45720" rtlCol="0">
            <a:noAutofit/>
          </a:bodyPr>
          <a:lstStyle>
            <a:lvl1pPr marL="228594" indent="-228594" algn="l" defTabSz="914377" rtl="0" eaLnBrk="1" latinLnBrk="0" hangingPunct="1">
              <a:lnSpc>
                <a:spcPct val="150000"/>
              </a:lnSpc>
              <a:spcBef>
                <a:spcPts val="1000"/>
              </a:spcBef>
              <a:buFont typeface="Arial"/>
              <a:buChar char="•"/>
              <a:defRPr sz="1600" kern="1200" spc="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150000"/>
              </a:lnSpc>
              <a:spcBef>
                <a:spcPts val="1400"/>
              </a:spcBef>
              <a:buFont typeface="Arial"/>
              <a:buChar char="•"/>
              <a:defRPr sz="14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150000"/>
              </a:lnSpc>
              <a:spcBef>
                <a:spcPts val="1400"/>
              </a:spcBef>
              <a:buFont typeface="Arial"/>
              <a:buChar char="•"/>
              <a:defRPr sz="14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150000"/>
              </a:lnSpc>
              <a:spcBef>
                <a:spcPts val="500"/>
              </a:spcBef>
              <a:buFont typeface="Arial"/>
              <a:buChar char="•"/>
              <a:defRPr sz="12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150000"/>
              </a:lnSpc>
              <a:spcBef>
                <a:spcPts val="500"/>
              </a:spcBef>
              <a:buFont typeface="Arial"/>
              <a:buChar char="•"/>
              <a:defRPr sz="12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400" b="1" dirty="0">
                <a:solidFill>
                  <a:srgbClr val="005477"/>
                </a:solidFill>
                <a:latin typeface="+mn-lt"/>
              </a:rPr>
              <a:t>Tool </a:t>
            </a:r>
            <a:r>
              <a:rPr lang="en-US" sz="1400" b="1" dirty="0" err="1">
                <a:solidFill>
                  <a:srgbClr val="005477"/>
                </a:solidFill>
                <a:latin typeface="+mn-lt"/>
              </a:rPr>
              <a:t>interattivo</a:t>
            </a:r>
            <a:r>
              <a:rPr lang="en-US" sz="1400" b="1" dirty="0">
                <a:solidFill>
                  <a:srgbClr val="005477"/>
                </a:solidFill>
                <a:latin typeface="+mn-lt"/>
              </a:rPr>
              <a:t> per la </a:t>
            </a:r>
            <a:r>
              <a:rPr lang="en-US" sz="1400" b="1" dirty="0" err="1">
                <a:solidFill>
                  <a:srgbClr val="005477"/>
                </a:solidFill>
                <a:latin typeface="+mn-lt"/>
              </a:rPr>
              <a:t>raccolta</a:t>
            </a:r>
            <a:r>
              <a:rPr lang="en-US" sz="1400" b="1" dirty="0">
                <a:solidFill>
                  <a:srgbClr val="005477"/>
                </a:solidFill>
                <a:latin typeface="+mn-lt"/>
              </a:rPr>
              <a:t> di app, startup, </a:t>
            </a:r>
            <a:r>
              <a:rPr lang="en-US" sz="1400" b="1" dirty="0" err="1">
                <a:solidFill>
                  <a:srgbClr val="005477"/>
                </a:solidFill>
                <a:latin typeface="+mn-lt"/>
              </a:rPr>
              <a:t>piattaforme</a:t>
            </a:r>
            <a:r>
              <a:rPr lang="en-US" sz="1400" b="1" dirty="0">
                <a:solidFill>
                  <a:srgbClr val="005477"/>
                </a:solidFill>
                <a:latin typeface="+mn-lt"/>
              </a:rPr>
              <a:t> </a:t>
            </a:r>
            <a:r>
              <a:rPr lang="en-US" sz="1400" b="1" dirty="0" err="1">
                <a:solidFill>
                  <a:srgbClr val="005477"/>
                </a:solidFill>
                <a:latin typeface="+mn-lt"/>
              </a:rPr>
              <a:t>nel</a:t>
            </a:r>
            <a:r>
              <a:rPr lang="en-US" sz="1400" b="1" dirty="0">
                <a:solidFill>
                  <a:srgbClr val="005477"/>
                </a:solidFill>
                <a:latin typeface="+mn-lt"/>
              </a:rPr>
              <a:t> </a:t>
            </a:r>
            <a:r>
              <a:rPr lang="en-US" sz="1400" b="1" dirty="0" err="1">
                <a:solidFill>
                  <a:srgbClr val="005477"/>
                </a:solidFill>
                <a:latin typeface="+mn-lt"/>
              </a:rPr>
              <a:t>settore</a:t>
            </a:r>
            <a:r>
              <a:rPr lang="en-US" sz="1400" b="1" dirty="0">
                <a:solidFill>
                  <a:srgbClr val="005477"/>
                </a:solidFill>
                <a:latin typeface="+mn-lt"/>
              </a:rPr>
              <a:t> </a:t>
            </a:r>
            <a:r>
              <a:rPr lang="en-US" sz="1400" b="1" dirty="0" err="1">
                <a:solidFill>
                  <a:srgbClr val="005477"/>
                </a:solidFill>
                <a:latin typeface="+mn-lt"/>
              </a:rPr>
              <a:t>della</a:t>
            </a:r>
            <a:r>
              <a:rPr lang="en-US" sz="1400" b="1" dirty="0">
                <a:solidFill>
                  <a:srgbClr val="005477"/>
                </a:solidFill>
                <a:latin typeface="+mn-lt"/>
              </a:rPr>
              <a:t> Salute </a:t>
            </a:r>
            <a:r>
              <a:rPr lang="en-US" sz="1400" b="1" dirty="0" err="1">
                <a:solidFill>
                  <a:srgbClr val="005477"/>
                </a:solidFill>
                <a:latin typeface="+mn-lt"/>
              </a:rPr>
              <a:t>Digitale</a:t>
            </a:r>
            <a:r>
              <a:rPr lang="en-US" sz="1400" b="1" dirty="0">
                <a:solidFill>
                  <a:srgbClr val="005477"/>
                </a:solidFill>
                <a:latin typeface="+mn-lt"/>
              </a:rPr>
              <a:t>.</a:t>
            </a:r>
          </a:p>
        </p:txBody>
      </p:sp>
      <p:sp>
        <p:nvSpPr>
          <p:cNvPr id="19" name="Segnaposto testo 1">
            <a:extLst>
              <a:ext uri="{FF2B5EF4-FFF2-40B4-BE49-F238E27FC236}">
                <a16:creationId xmlns:a16="http://schemas.microsoft.com/office/drawing/2014/main" id="{9A32E494-4852-4348-8168-D8BDC48EBCD8}"/>
              </a:ext>
            </a:extLst>
          </p:cNvPr>
          <p:cNvSpPr txBox="1">
            <a:spLocks/>
          </p:cNvSpPr>
          <p:nvPr/>
        </p:nvSpPr>
        <p:spPr>
          <a:xfrm>
            <a:off x="8714628" y="4729832"/>
            <a:ext cx="3172288" cy="721161"/>
          </a:xfrm>
          <a:prstGeom prst="rect">
            <a:avLst/>
          </a:prstGeom>
        </p:spPr>
        <p:txBody>
          <a:bodyPr vert="horz" lIns="91440" tIns="0" rIns="91440" bIns="45720" rtlCol="0">
            <a:noAutofit/>
          </a:bodyPr>
          <a:lstStyle>
            <a:lvl1pPr marL="228594" indent="-228594" algn="l" defTabSz="914377" rtl="0" eaLnBrk="1" latinLnBrk="0" hangingPunct="1">
              <a:lnSpc>
                <a:spcPct val="150000"/>
              </a:lnSpc>
              <a:spcBef>
                <a:spcPts val="1000"/>
              </a:spcBef>
              <a:buFont typeface="Arial"/>
              <a:buChar char="•"/>
              <a:defRPr sz="1600" kern="1200" spc="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150000"/>
              </a:lnSpc>
              <a:spcBef>
                <a:spcPts val="1400"/>
              </a:spcBef>
              <a:buFont typeface="Arial"/>
              <a:buChar char="•"/>
              <a:defRPr sz="14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150000"/>
              </a:lnSpc>
              <a:spcBef>
                <a:spcPts val="1400"/>
              </a:spcBef>
              <a:buFont typeface="Arial"/>
              <a:buChar char="•"/>
              <a:defRPr sz="14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150000"/>
              </a:lnSpc>
              <a:spcBef>
                <a:spcPts val="500"/>
              </a:spcBef>
              <a:buFont typeface="Arial"/>
              <a:buChar char="•"/>
              <a:defRPr sz="12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150000"/>
              </a:lnSpc>
              <a:spcBef>
                <a:spcPts val="500"/>
              </a:spcBef>
              <a:buFont typeface="Arial"/>
              <a:buChar char="•"/>
              <a:defRPr sz="12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400" b="1" dirty="0">
                <a:solidFill>
                  <a:srgbClr val="005477"/>
                </a:solidFill>
                <a:latin typeface="+mn-lt"/>
              </a:rPr>
              <a:t>News di Innovazione, report </a:t>
            </a:r>
            <a:r>
              <a:rPr lang="en-US" sz="1400" b="1" dirty="0" err="1">
                <a:solidFill>
                  <a:srgbClr val="005477"/>
                </a:solidFill>
                <a:latin typeface="+mn-lt"/>
              </a:rPr>
              <a:t>interviste</a:t>
            </a:r>
            <a:r>
              <a:rPr lang="en-US" sz="1400" b="1" dirty="0">
                <a:solidFill>
                  <a:srgbClr val="005477"/>
                </a:solidFill>
                <a:latin typeface="+mn-lt"/>
              </a:rPr>
              <a:t> ed </a:t>
            </a:r>
            <a:r>
              <a:rPr lang="en-US" sz="1400" b="1" dirty="0" err="1">
                <a:solidFill>
                  <a:srgbClr val="005477"/>
                </a:solidFill>
                <a:latin typeface="+mn-lt"/>
              </a:rPr>
              <a:t>interventi</a:t>
            </a:r>
            <a:r>
              <a:rPr lang="en-US" sz="1400" b="1" dirty="0">
                <a:solidFill>
                  <a:srgbClr val="005477"/>
                </a:solidFill>
                <a:latin typeface="+mn-lt"/>
              </a:rPr>
              <a:t> </a:t>
            </a:r>
            <a:r>
              <a:rPr lang="en-US" sz="1400" b="1" dirty="0" err="1">
                <a:solidFill>
                  <a:srgbClr val="005477"/>
                </a:solidFill>
                <a:latin typeface="+mn-lt"/>
              </a:rPr>
              <a:t>dai</a:t>
            </a:r>
            <a:r>
              <a:rPr lang="en-US" sz="1400" b="1" dirty="0">
                <a:solidFill>
                  <a:srgbClr val="005477"/>
                </a:solidFill>
                <a:latin typeface="+mn-lt"/>
              </a:rPr>
              <a:t> </a:t>
            </a:r>
            <a:r>
              <a:rPr lang="en-US" sz="1400" b="1" dirty="0" err="1">
                <a:solidFill>
                  <a:srgbClr val="005477"/>
                </a:solidFill>
                <a:latin typeface="+mn-lt"/>
              </a:rPr>
              <a:t>principali</a:t>
            </a:r>
            <a:r>
              <a:rPr lang="en-US" sz="1400" b="1" dirty="0">
                <a:solidFill>
                  <a:srgbClr val="005477"/>
                </a:solidFill>
                <a:latin typeface="+mn-lt"/>
              </a:rPr>
              <a:t> </a:t>
            </a:r>
            <a:r>
              <a:rPr lang="en-US" sz="1400" b="1" dirty="0" err="1">
                <a:solidFill>
                  <a:srgbClr val="005477"/>
                </a:solidFill>
                <a:latin typeface="+mn-lt"/>
              </a:rPr>
              <a:t>eventi</a:t>
            </a:r>
            <a:r>
              <a:rPr lang="en-US" sz="1400" b="1" dirty="0">
                <a:solidFill>
                  <a:srgbClr val="005477"/>
                </a:solidFill>
                <a:latin typeface="+mn-lt"/>
              </a:rPr>
              <a:t> </a:t>
            </a:r>
            <a:r>
              <a:rPr lang="en-US" sz="1400" b="1" dirty="0" err="1">
                <a:solidFill>
                  <a:srgbClr val="005477"/>
                </a:solidFill>
                <a:latin typeface="+mn-lt"/>
              </a:rPr>
              <a:t>internazionali</a:t>
            </a:r>
            <a:r>
              <a:rPr lang="en-US" sz="1400" b="1" dirty="0">
                <a:solidFill>
                  <a:srgbClr val="005477"/>
                </a:solidFill>
                <a:latin typeface="+mn-lt"/>
              </a:rPr>
              <a:t>.</a:t>
            </a:r>
          </a:p>
        </p:txBody>
      </p:sp>
      <p:sp>
        <p:nvSpPr>
          <p:cNvPr id="20" name="Segnaposto testo 1">
            <a:extLst>
              <a:ext uri="{FF2B5EF4-FFF2-40B4-BE49-F238E27FC236}">
                <a16:creationId xmlns:a16="http://schemas.microsoft.com/office/drawing/2014/main" id="{62CED07B-6C8A-4D8A-A895-BAD58A4BD8FD}"/>
              </a:ext>
            </a:extLst>
          </p:cNvPr>
          <p:cNvSpPr txBox="1">
            <a:spLocks/>
          </p:cNvSpPr>
          <p:nvPr/>
        </p:nvSpPr>
        <p:spPr>
          <a:xfrm>
            <a:off x="8714628" y="5650134"/>
            <a:ext cx="3172288" cy="721161"/>
          </a:xfrm>
          <a:prstGeom prst="rect">
            <a:avLst/>
          </a:prstGeom>
        </p:spPr>
        <p:txBody>
          <a:bodyPr vert="horz" lIns="91440" tIns="0" rIns="91440" bIns="45720" rtlCol="0">
            <a:noAutofit/>
          </a:bodyPr>
          <a:lstStyle>
            <a:lvl1pPr marL="228594" indent="-228594" algn="l" defTabSz="914377" rtl="0" eaLnBrk="1" latinLnBrk="0" hangingPunct="1">
              <a:lnSpc>
                <a:spcPct val="150000"/>
              </a:lnSpc>
              <a:spcBef>
                <a:spcPts val="1000"/>
              </a:spcBef>
              <a:buFont typeface="Arial"/>
              <a:buChar char="•"/>
              <a:defRPr sz="1600" kern="1200" spc="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150000"/>
              </a:lnSpc>
              <a:spcBef>
                <a:spcPts val="1400"/>
              </a:spcBef>
              <a:buFont typeface="Arial"/>
              <a:buChar char="•"/>
              <a:defRPr sz="14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150000"/>
              </a:lnSpc>
              <a:spcBef>
                <a:spcPts val="1400"/>
              </a:spcBef>
              <a:buFont typeface="Arial"/>
              <a:buChar char="•"/>
              <a:defRPr sz="14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150000"/>
              </a:lnSpc>
              <a:spcBef>
                <a:spcPts val="500"/>
              </a:spcBef>
              <a:buFont typeface="Arial"/>
              <a:buChar char="•"/>
              <a:defRPr sz="12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150000"/>
              </a:lnSpc>
              <a:spcBef>
                <a:spcPts val="500"/>
              </a:spcBef>
              <a:buFont typeface="Arial"/>
              <a:buChar char="•"/>
              <a:defRPr sz="1200" kern="1200" baseline="0">
                <a:solidFill>
                  <a:srgbClr val="6C6E6F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rgbClr val="005477"/>
                </a:solidFill>
                <a:latin typeface="+mn-lt"/>
              </a:rPr>
              <a:t>Lista di </a:t>
            </a:r>
            <a:r>
              <a:rPr lang="en-US" sz="1400" b="1" dirty="0" err="1">
                <a:solidFill>
                  <a:srgbClr val="005477"/>
                </a:solidFill>
                <a:latin typeface="+mn-lt"/>
              </a:rPr>
              <a:t>eventi</a:t>
            </a:r>
            <a:r>
              <a:rPr lang="en-US" sz="1400" b="1" dirty="0">
                <a:solidFill>
                  <a:srgbClr val="005477"/>
                </a:solidFill>
                <a:latin typeface="+mn-lt"/>
              </a:rPr>
              <a:t> e </a:t>
            </a:r>
            <a:r>
              <a:rPr lang="en-US" sz="1400" b="1" dirty="0" err="1">
                <a:solidFill>
                  <a:srgbClr val="005477"/>
                </a:solidFill>
                <a:latin typeface="+mn-lt"/>
              </a:rPr>
              <a:t>corsi</a:t>
            </a:r>
            <a:r>
              <a:rPr lang="en-US" sz="1400" b="1" dirty="0">
                <a:solidFill>
                  <a:srgbClr val="005477"/>
                </a:solidFill>
                <a:latin typeface="+mn-lt"/>
              </a:rPr>
              <a:t> ECM </a:t>
            </a:r>
            <a:r>
              <a:rPr lang="en-US" sz="1400" b="1" dirty="0" err="1">
                <a:solidFill>
                  <a:srgbClr val="005477"/>
                </a:solidFill>
                <a:latin typeface="+mn-lt"/>
              </a:rPr>
              <a:t>promossi</a:t>
            </a:r>
            <a:r>
              <a:rPr lang="en-US" sz="1400" b="1" dirty="0">
                <a:solidFill>
                  <a:srgbClr val="005477"/>
                </a:solidFill>
                <a:latin typeface="+mn-lt"/>
              </a:rPr>
              <a:t> </a:t>
            </a:r>
            <a:r>
              <a:rPr lang="en-US" sz="1400" b="1" dirty="0" err="1">
                <a:solidFill>
                  <a:srgbClr val="005477"/>
                </a:solidFill>
                <a:latin typeface="+mn-lt"/>
              </a:rPr>
              <a:t>direttamente</a:t>
            </a:r>
            <a:r>
              <a:rPr lang="en-US" sz="1400" b="1" dirty="0">
                <a:solidFill>
                  <a:srgbClr val="005477"/>
                </a:solidFill>
                <a:latin typeface="+mn-lt"/>
              </a:rPr>
              <a:t> da T2D </a:t>
            </a:r>
            <a:r>
              <a:rPr lang="en-US" sz="1400" b="1" dirty="0" err="1">
                <a:solidFill>
                  <a:srgbClr val="005477"/>
                </a:solidFill>
                <a:latin typeface="+mn-lt"/>
              </a:rPr>
              <a:t>oppure</a:t>
            </a:r>
            <a:r>
              <a:rPr lang="en-US" sz="1400" b="1" dirty="0">
                <a:solidFill>
                  <a:srgbClr val="005477"/>
                </a:solidFill>
                <a:latin typeface="+mn-lt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rgbClr val="005477"/>
                </a:solidFill>
                <a:latin typeface="+mn-lt"/>
              </a:rPr>
              <a:t>da partner </a:t>
            </a:r>
            <a:r>
              <a:rPr lang="en-US" sz="1400" b="1" dirty="0" err="1">
                <a:solidFill>
                  <a:srgbClr val="005477"/>
                </a:solidFill>
                <a:latin typeface="+mn-lt"/>
              </a:rPr>
              <a:t>esterni</a:t>
            </a:r>
            <a:r>
              <a:rPr lang="en-US" sz="1400" b="1" dirty="0">
                <a:solidFill>
                  <a:srgbClr val="005477"/>
                </a:solidFill>
                <a:latin typeface="+mn-lt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400" b="1" dirty="0">
              <a:solidFill>
                <a:srgbClr val="005477"/>
              </a:solidFill>
              <a:latin typeface="+mn-lt"/>
            </a:endParaRPr>
          </a:p>
        </p:txBody>
      </p:sp>
      <p:sp>
        <p:nvSpPr>
          <p:cNvPr id="2" name="Titolo 2">
            <a:extLst>
              <a:ext uri="{FF2B5EF4-FFF2-40B4-BE49-F238E27FC236}">
                <a16:creationId xmlns:a16="http://schemas.microsoft.com/office/drawing/2014/main" id="{D689CED1-57FC-BCA2-52CF-500B5D907107}"/>
              </a:ext>
            </a:extLst>
          </p:cNvPr>
          <p:cNvSpPr txBox="1">
            <a:spLocks/>
          </p:cNvSpPr>
          <p:nvPr/>
        </p:nvSpPr>
        <p:spPr>
          <a:xfrm>
            <a:off x="1" y="418278"/>
            <a:ext cx="12192000" cy="90758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kern="12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3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3800" dirty="0">
                <a:solidFill>
                  <a:srgbClr val="005477"/>
                </a:solidFill>
                <a:latin typeface="Calibri"/>
                <a:cs typeface="Poppins" panose="00000500000000000000" pitchFamily="2" charset="0"/>
              </a:rPr>
              <a:t>IL </a:t>
            </a:r>
            <a:r>
              <a:rPr kumimoji="0" lang="it-IT" sz="3800" b="1" i="0" u="none" strike="noStrike" kern="1200" cap="none" spc="0" normalizeH="0" baseline="0" noProof="0" dirty="0">
                <a:ln>
                  <a:noFill/>
                </a:ln>
                <a:solidFill>
                  <a:srgbClr val="005477"/>
                </a:solidFill>
                <a:effectLst/>
                <a:uLnTx/>
                <a:uFillTx/>
                <a:latin typeface="Calibri"/>
                <a:ea typeface="+mj-ea"/>
                <a:cs typeface="Poppins" panose="00000500000000000000" pitchFamily="2" charset="0"/>
              </a:rPr>
              <a:t>PORTALE SI ARTICOLA IN 6 DISTINTE SEZIONI </a:t>
            </a:r>
          </a:p>
        </p:txBody>
      </p:sp>
    </p:spTree>
    <p:extLst>
      <p:ext uri="{BB962C8B-B14F-4D97-AF65-F5344CB8AC3E}">
        <p14:creationId xmlns:p14="http://schemas.microsoft.com/office/powerpoint/2010/main" val="32092550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2913321" y="1772421"/>
            <a:ext cx="8846287" cy="1833462"/>
          </a:xfrm>
          <a:prstGeom prst="rect">
            <a:avLst/>
          </a:prstGeom>
        </p:spPr>
        <p:txBody>
          <a:bodyPr wrap="square" lIns="108850" tIns="54425" rIns="108850" bIns="54425">
            <a:spAutoFit/>
          </a:bodyPr>
          <a:lstStyle/>
          <a:p>
            <a:pPr algn="just"/>
            <a:r>
              <a:rPr lang="it-IT" sz="2800" dirty="0">
                <a:solidFill>
                  <a:srgbClr val="005477"/>
                </a:solidFill>
              </a:rPr>
              <a:t>Grazie a un contributo messo a disposizione </a:t>
            </a:r>
            <a:r>
              <a:rPr lang="it-IT" sz="2800" dirty="0" err="1">
                <a:solidFill>
                  <a:srgbClr val="005477"/>
                </a:solidFill>
              </a:rPr>
              <a:t>dall’Enpam</a:t>
            </a:r>
            <a:r>
              <a:rPr lang="it-IT" sz="2800" dirty="0">
                <a:solidFill>
                  <a:srgbClr val="005477"/>
                </a:solidFill>
              </a:rPr>
              <a:t>, medici e dentisti di </a:t>
            </a:r>
            <a:r>
              <a:rPr lang="it-IT" sz="2800" b="1" dirty="0">
                <a:solidFill>
                  <a:srgbClr val="005477"/>
                </a:solidFill>
              </a:rPr>
              <a:t>età inferiore a 35 anni </a:t>
            </a:r>
            <a:r>
              <a:rPr lang="it-IT" sz="2800" dirty="0">
                <a:solidFill>
                  <a:srgbClr val="005477"/>
                </a:solidFill>
              </a:rPr>
              <a:t>possono aprire una posizione presso </a:t>
            </a:r>
            <a:r>
              <a:rPr lang="it-IT" sz="2800" dirty="0" err="1">
                <a:solidFill>
                  <a:srgbClr val="005477"/>
                </a:solidFill>
              </a:rPr>
              <a:t>FondoSanità</a:t>
            </a:r>
            <a:r>
              <a:rPr lang="it-IT" sz="2800" dirty="0">
                <a:solidFill>
                  <a:srgbClr val="005477"/>
                </a:solidFill>
              </a:rPr>
              <a:t> senza pagare i costi di ingresso</a:t>
            </a:r>
          </a:p>
        </p:txBody>
      </p:sp>
      <p:sp>
        <p:nvSpPr>
          <p:cNvPr id="16" name="Titolo 6"/>
          <p:cNvSpPr txBox="1">
            <a:spLocks/>
          </p:cNvSpPr>
          <p:nvPr/>
        </p:nvSpPr>
        <p:spPr>
          <a:xfrm>
            <a:off x="0" y="524694"/>
            <a:ext cx="12192000" cy="692696"/>
          </a:xfrm>
          <a:prstGeom prst="rect">
            <a:avLst/>
          </a:prstGeom>
        </p:spPr>
        <p:txBody>
          <a:bodyPr vert="horz" lIns="108850" tIns="54425" rIns="108850" bIns="54425" rtlCol="0" anchor="ctr">
            <a:noAutofit/>
          </a:bodyPr>
          <a:lstStyle/>
          <a:p>
            <a:pPr lvl="0" algn="ctr">
              <a:lnSpc>
                <a:spcPts val="4000"/>
              </a:lnSpc>
              <a:buNone/>
            </a:pPr>
            <a:r>
              <a:rPr lang="it-IT" sz="3800" b="1" dirty="0">
                <a:solidFill>
                  <a:srgbClr val="005477"/>
                </a:solidFill>
                <a:latin typeface="Calibri" panose="020F0502020204030204" pitchFamily="34" charset="0"/>
              </a:rPr>
              <a:t>FONDOSANITÀ</a:t>
            </a:r>
          </a:p>
          <a:p>
            <a:pPr lvl="0" algn="ctr">
              <a:lnSpc>
                <a:spcPts val="4000"/>
              </a:lnSpc>
              <a:buNone/>
            </a:pPr>
            <a:r>
              <a:rPr lang="it-IT" sz="3800" b="1" dirty="0">
                <a:solidFill>
                  <a:srgbClr val="005477"/>
                </a:solidFill>
                <a:latin typeface="Calibri" panose="020F0502020204030204" pitchFamily="34" charset="0"/>
              </a:rPr>
              <a:t>ISCRIZIONE GRATIS ANCHE PER GLI STUDENTI</a:t>
            </a:r>
          </a:p>
        </p:txBody>
      </p:sp>
      <p:sp>
        <p:nvSpPr>
          <p:cNvPr id="11" name="Titolo 6"/>
          <p:cNvSpPr txBox="1">
            <a:spLocks/>
          </p:cNvSpPr>
          <p:nvPr/>
        </p:nvSpPr>
        <p:spPr>
          <a:xfrm>
            <a:off x="207433" y="122239"/>
            <a:ext cx="2164292" cy="692696"/>
          </a:xfrm>
          <a:prstGeom prst="rect">
            <a:avLst/>
          </a:prstGeom>
          <a:ln>
            <a:noFill/>
          </a:ln>
        </p:spPr>
        <p:txBody>
          <a:bodyPr vert="horz" lIns="108850" tIns="54425" rIns="108850" bIns="54425" rtlCol="0" anchor="ctr">
            <a:noAutofit/>
          </a:bodyPr>
          <a:lstStyle/>
          <a:p>
            <a:pPr lvl="0" algn="ctr">
              <a:buNone/>
            </a:pPr>
            <a:r>
              <a:rPr lang="it-IT" sz="1600" b="1" dirty="0">
                <a:solidFill>
                  <a:schemeClr val="bg1"/>
                </a:solidFill>
                <a:latin typeface="Calibri" panose="020F0502020204030204" pitchFamily="34" charset="0"/>
              </a:rPr>
              <a:t>NOVITÀ </a:t>
            </a:r>
          </a:p>
          <a:p>
            <a:pPr lvl="0" algn="ctr">
              <a:buNone/>
            </a:pPr>
            <a:r>
              <a:rPr lang="it-IT" sz="1600" b="1" dirty="0">
                <a:solidFill>
                  <a:schemeClr val="bg1"/>
                </a:solidFill>
                <a:latin typeface="Calibri" panose="020F0502020204030204" pitchFamily="34" charset="0"/>
              </a:rPr>
              <a:t>REGOLAMENTARI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49" y="1865134"/>
            <a:ext cx="2174218" cy="1607857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460744" y="3988374"/>
            <a:ext cx="11298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600" b="1" dirty="0">
                <a:solidFill>
                  <a:srgbClr val="00A6DE"/>
                </a:solidFill>
              </a:rPr>
              <a:t>Niente costi di ingresso </a:t>
            </a:r>
          </a:p>
        </p:txBody>
      </p:sp>
    </p:spTree>
    <p:extLst>
      <p:ext uri="{BB962C8B-B14F-4D97-AF65-F5344CB8AC3E}">
        <p14:creationId xmlns:p14="http://schemas.microsoft.com/office/powerpoint/2010/main" val="28521343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66775" y="1368425"/>
            <a:ext cx="11325225" cy="4970463"/>
          </a:xfrm>
          <a:ln>
            <a:noFill/>
          </a:ln>
        </p:spPr>
        <p:txBody>
          <a:bodyPr lIns="92075" tIns="46038" rIns="92075" bIns="46038">
            <a:normAutofit fontScale="25000" lnSpcReduction="20000"/>
          </a:bodyPr>
          <a:lstStyle/>
          <a:p>
            <a:pPr marL="273050" indent="-273050" algn="ctr" eaLnBrk="1" hangingPunct="1">
              <a:lnSpc>
                <a:spcPts val="1680"/>
              </a:lnSpc>
              <a:buClr>
                <a:srgbClr val="969696"/>
              </a:buClr>
              <a:buFont typeface="Wingdings 2" charset="0"/>
              <a:buChar char=""/>
              <a:defRPr/>
            </a:pPr>
            <a:endParaRPr lang="it-IT" sz="3500" dirty="0">
              <a:solidFill>
                <a:schemeClr val="hlin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120000"/>
              </a:lnSpc>
              <a:buClr>
                <a:srgbClr val="969696"/>
              </a:buClr>
              <a:buFontTx/>
              <a:buNone/>
              <a:defRPr/>
            </a:pPr>
            <a:r>
              <a:rPr lang="it-IT" sz="11200" dirty="0">
                <a:solidFill>
                  <a:srgbClr val="005477"/>
                </a:solidFill>
                <a:latin typeface="+mn-lt"/>
                <a:cs typeface="Arial" panose="020B0604020202020204" pitchFamily="34" charset="0"/>
              </a:rPr>
              <a:t>È un sistema di previdenza complementare collettiva a </a:t>
            </a:r>
            <a:r>
              <a:rPr lang="it-IT" sz="11200" b="1" dirty="0">
                <a:solidFill>
                  <a:srgbClr val="005477"/>
                </a:solidFill>
                <a:latin typeface="+mn-lt"/>
                <a:cs typeface="Arial" panose="020B0604020202020204" pitchFamily="34" charset="0"/>
              </a:rPr>
              <a:t>capitalizzazione</a:t>
            </a:r>
            <a:r>
              <a:rPr lang="it-IT" sz="11200" dirty="0">
                <a:solidFill>
                  <a:srgbClr val="005477"/>
                </a:solidFill>
                <a:latin typeface="+mn-lt"/>
                <a:cs typeface="Arial" panose="020B0604020202020204" pitchFamily="34" charset="0"/>
              </a:rPr>
              <a:t>, ove ognuno rimane </a:t>
            </a:r>
            <a:r>
              <a:rPr lang="it-IT" sz="11200" b="1" dirty="0">
                <a:solidFill>
                  <a:srgbClr val="005477"/>
                </a:solidFill>
                <a:latin typeface="+mn-lt"/>
                <a:cs typeface="Arial" panose="020B0604020202020204" pitchFamily="34" charset="0"/>
              </a:rPr>
              <a:t>titolare del patrimonio</a:t>
            </a:r>
            <a:r>
              <a:rPr lang="it-IT" sz="11200" dirty="0">
                <a:solidFill>
                  <a:srgbClr val="005477"/>
                </a:solidFill>
                <a:latin typeface="+mn-lt"/>
                <a:cs typeface="Arial" panose="020B0604020202020204" pitchFamily="34" charset="0"/>
              </a:rPr>
              <a:t> versato e del rendimento prodotto negli anni dagli investimenti. </a:t>
            </a:r>
          </a:p>
          <a:p>
            <a:pPr algn="ctr" eaLnBrk="1" hangingPunct="1">
              <a:lnSpc>
                <a:spcPts val="2500"/>
              </a:lnSpc>
              <a:buClr>
                <a:srgbClr val="969696"/>
              </a:buClr>
              <a:buFont typeface="Wingdings 2" charset="0"/>
              <a:buChar char=""/>
              <a:defRPr/>
            </a:pPr>
            <a:endParaRPr lang="it-IT" sz="11200" dirty="0">
              <a:solidFill>
                <a:schemeClr val="accent1">
                  <a:lumMod val="75000"/>
                </a:schemeClr>
              </a:solidFill>
              <a:latin typeface="+mn-lt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buClr>
                <a:srgbClr val="969696"/>
              </a:buClr>
              <a:defRPr/>
            </a:pPr>
            <a:r>
              <a:rPr lang="it-IT" sz="11200" dirty="0">
                <a:solidFill>
                  <a:srgbClr val="005477"/>
                </a:solidFill>
                <a:latin typeface="+mn-lt"/>
                <a:cs typeface="Arial" panose="020B0604020202020204" pitchFamily="34" charset="0"/>
              </a:rPr>
              <a:t>È </a:t>
            </a:r>
            <a:r>
              <a:rPr lang="it-IT" altLang="ja-JP" sz="11200" dirty="0">
                <a:solidFill>
                  <a:srgbClr val="005477"/>
                </a:solidFill>
                <a:latin typeface="+mn-lt"/>
                <a:cs typeface="Arial" panose="020B0604020202020204" pitchFamily="34" charset="0"/>
              </a:rPr>
              <a:t>un </a:t>
            </a:r>
            <a:r>
              <a:rPr lang="it-IT" altLang="ja-JP" sz="11200" b="1" dirty="0">
                <a:solidFill>
                  <a:srgbClr val="005477"/>
                </a:solidFill>
                <a:latin typeface="+mn-lt"/>
                <a:cs typeface="Arial" panose="020B0604020202020204" pitchFamily="34" charset="0"/>
              </a:rPr>
              <a:t>Fondo chiuso </a:t>
            </a:r>
            <a:r>
              <a:rPr lang="it-IT" sz="11200" dirty="0">
                <a:solidFill>
                  <a:srgbClr val="005477"/>
                </a:solidFill>
                <a:latin typeface="+mn-lt"/>
                <a:cs typeface="Arial" panose="020B0604020202020204" pitchFamily="34" charset="0"/>
              </a:rPr>
              <a:t>limitato alla categoria professionale degli esercenti le professioni sanitarie</a:t>
            </a:r>
          </a:p>
          <a:p>
            <a:pPr marL="273050" indent="-273050">
              <a:lnSpc>
                <a:spcPts val="2500"/>
              </a:lnSpc>
              <a:buClr>
                <a:srgbClr val="969696"/>
              </a:buClr>
              <a:defRPr/>
            </a:pPr>
            <a:endParaRPr lang="it-IT" sz="11200" b="1" i="1" u="sng" dirty="0">
              <a:solidFill>
                <a:srgbClr val="005477"/>
              </a:solidFill>
              <a:latin typeface="+mn-lt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buClr>
                <a:srgbClr val="969696"/>
              </a:buClr>
              <a:defRPr/>
            </a:pPr>
            <a:r>
              <a:rPr lang="it-IT" sz="11200" dirty="0">
                <a:solidFill>
                  <a:srgbClr val="005477"/>
                </a:solidFill>
                <a:latin typeface="+mn-lt"/>
                <a:cs typeface="Arial" panose="020B0604020202020204" pitchFamily="34" charset="0"/>
              </a:rPr>
              <a:t>È a </a:t>
            </a:r>
            <a:r>
              <a:rPr lang="it-IT" sz="11200" b="1" dirty="0">
                <a:solidFill>
                  <a:srgbClr val="005477"/>
                </a:solidFill>
                <a:latin typeface="+mn-lt"/>
                <a:cs typeface="Arial" panose="020B0604020202020204" pitchFamily="34" charset="0"/>
              </a:rPr>
              <a:t>contribuzione definita: </a:t>
            </a:r>
            <a:r>
              <a:rPr lang="it-IT" sz="10800" dirty="0">
                <a:solidFill>
                  <a:srgbClr val="005477"/>
                </a:solidFill>
                <a:latin typeface="+mn-lt"/>
                <a:cs typeface="Arial" panose="020B0604020202020204" pitchFamily="34" charset="0"/>
              </a:rPr>
              <a:t>il livello di prestazione verrà definito quando si andrà in pensione, senza dover ogni anno adeguare la contribuzione alla prestazione che si vuole ottenere. </a:t>
            </a:r>
          </a:p>
          <a:p>
            <a:pPr marL="273050" indent="-273050" eaLnBrk="1" hangingPunct="1">
              <a:lnSpc>
                <a:spcPct val="60000"/>
              </a:lnSpc>
              <a:buClr>
                <a:srgbClr val="969696"/>
              </a:buClr>
              <a:buFontTx/>
              <a:buNone/>
              <a:defRPr/>
            </a:pPr>
            <a:endParaRPr lang="it-IT" sz="2600" dirty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5" name="Titolo 6"/>
          <p:cNvSpPr txBox="1">
            <a:spLocks/>
          </p:cNvSpPr>
          <p:nvPr/>
        </p:nvSpPr>
        <p:spPr>
          <a:xfrm>
            <a:off x="0" y="524694"/>
            <a:ext cx="12192000" cy="692696"/>
          </a:xfrm>
          <a:prstGeom prst="rect">
            <a:avLst/>
          </a:prstGeom>
        </p:spPr>
        <p:txBody>
          <a:bodyPr vert="horz" lIns="108850" tIns="54425" rIns="108850" bIns="54425" rtlCol="0" anchor="ctr">
            <a:noAutofit/>
          </a:bodyPr>
          <a:lstStyle/>
          <a:p>
            <a:pPr lvl="0" algn="ctr">
              <a:lnSpc>
                <a:spcPts val="4000"/>
              </a:lnSpc>
              <a:buNone/>
            </a:pPr>
            <a:r>
              <a:rPr lang="it-IT" sz="3800" b="1" dirty="0">
                <a:solidFill>
                  <a:srgbClr val="005477"/>
                </a:solidFill>
                <a:latin typeface="Calibri" panose="020F0502020204030204" pitchFamily="34" charset="0"/>
              </a:rPr>
              <a:t>COS’È FONDOSANITÀ</a:t>
            </a:r>
          </a:p>
        </p:txBody>
      </p:sp>
    </p:spTree>
    <p:extLst>
      <p:ext uri="{BB962C8B-B14F-4D97-AF65-F5344CB8AC3E}">
        <p14:creationId xmlns:p14="http://schemas.microsoft.com/office/powerpoint/2010/main" val="2187502761"/>
      </p:ext>
    </p:extLst>
  </p:cSld>
  <p:clrMapOvr>
    <a:masterClrMapping/>
  </p:clrMapOvr>
  <p:transition spd="slow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26840670-9CE9-4B69-89CA-2355D2F1976C}"/>
              </a:ext>
            </a:extLst>
          </p:cNvPr>
          <p:cNvSpPr txBox="1"/>
          <p:nvPr/>
        </p:nvSpPr>
        <p:spPr>
          <a:xfrm>
            <a:off x="361507" y="2891929"/>
            <a:ext cx="11457631" cy="954107"/>
          </a:xfrm>
          <a:prstGeom prst="rect">
            <a:avLst/>
          </a:prstGeom>
          <a:noFill/>
          <a:ln w="12700"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005477"/>
              </a:buClr>
              <a:buFont typeface="Wingdings" panose="05000000000000000000" pitchFamily="2" charset="2"/>
              <a:buChar char="Ø"/>
            </a:pPr>
            <a:r>
              <a:rPr lang="it-IT" sz="2800" dirty="0">
                <a:solidFill>
                  <a:srgbClr val="005477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Ogni aderente in base all’età, alla disponibilità finanziaria e alla propensione al rischio </a:t>
            </a:r>
            <a:r>
              <a:rPr lang="it-IT" sz="2800" b="1" dirty="0">
                <a:solidFill>
                  <a:srgbClr val="005477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può scegliere: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785F3DF-1777-45AA-A809-3C9B21293574}"/>
              </a:ext>
            </a:extLst>
          </p:cNvPr>
          <p:cNvSpPr txBox="1"/>
          <p:nvPr/>
        </p:nvSpPr>
        <p:spPr>
          <a:xfrm>
            <a:off x="858175" y="3793536"/>
            <a:ext cx="10960963" cy="1384995"/>
          </a:xfrm>
          <a:prstGeom prst="rect">
            <a:avLst/>
          </a:prstGeom>
          <a:noFill/>
          <a:ln w="12700"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rgbClr val="005477"/>
              </a:buClr>
              <a:buFont typeface="Wingdings" panose="05000000000000000000" pitchFamily="2" charset="2"/>
              <a:buChar char="ü"/>
            </a:pPr>
            <a:r>
              <a:rPr lang="it-IT" sz="2800" b="1" spc="-100" dirty="0">
                <a:solidFill>
                  <a:srgbClr val="005477"/>
                </a:solidFill>
                <a:cs typeface="Arial" panose="020B0604020202020204" pitchFamily="34" charset="0"/>
              </a:rPr>
              <a:t>Il comparto </a:t>
            </a:r>
            <a:r>
              <a:rPr lang="it-IT" sz="2800" spc="-100" dirty="0">
                <a:solidFill>
                  <a:srgbClr val="005477"/>
                </a:solidFill>
                <a:cs typeface="Arial" panose="020B0604020202020204" pitchFamily="34" charset="0"/>
              </a:rPr>
              <a:t>che meglio risponde alle sue esigenze previdenziali e tale scelta può essere cambiata con il solo obbligo di permanenza di almeno 1 anno nello stesso comparto.</a:t>
            </a:r>
            <a:endParaRPr lang="it-IT" sz="2800" b="1" spc="-100" dirty="0">
              <a:solidFill>
                <a:srgbClr val="005477"/>
              </a:solidFill>
              <a:cs typeface="Arial" panose="020B060402020202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E49B8AC-0799-4586-A867-AC2B9F784409}"/>
              </a:ext>
            </a:extLst>
          </p:cNvPr>
          <p:cNvSpPr txBox="1"/>
          <p:nvPr/>
        </p:nvSpPr>
        <p:spPr>
          <a:xfrm>
            <a:off x="846337" y="5117757"/>
            <a:ext cx="10960963" cy="954107"/>
          </a:xfrm>
          <a:prstGeom prst="rect">
            <a:avLst/>
          </a:prstGeom>
          <a:noFill/>
          <a:ln w="12700"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005477"/>
              </a:buClr>
              <a:buFont typeface="Wingdings" panose="05000000000000000000" pitchFamily="2" charset="2"/>
              <a:buChar char="ü"/>
            </a:pPr>
            <a:r>
              <a:rPr lang="it-IT" sz="2800" b="1" spc="-100" dirty="0">
                <a:solidFill>
                  <a:srgbClr val="005477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Di suddividere i flussi </a:t>
            </a:r>
            <a:r>
              <a:rPr lang="it-IT" sz="2800" spc="-100" dirty="0">
                <a:solidFill>
                  <a:srgbClr val="005477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contributivi anche su diverse linee indicando le rispettive quote.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E7FC8E3-101E-4CED-9CC9-4C1D0B821095}"/>
              </a:ext>
            </a:extLst>
          </p:cNvPr>
          <p:cNvSpPr txBox="1"/>
          <p:nvPr/>
        </p:nvSpPr>
        <p:spPr>
          <a:xfrm>
            <a:off x="846337" y="2240025"/>
            <a:ext cx="10960963" cy="523220"/>
          </a:xfrm>
          <a:prstGeom prst="rect">
            <a:avLst/>
          </a:prstGeom>
          <a:noFill/>
          <a:ln w="12700"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A6DE"/>
              </a:buClr>
              <a:buFont typeface="Wingdings" panose="05000000000000000000" pitchFamily="2" charset="2"/>
              <a:buChar char="ü"/>
            </a:pPr>
            <a:r>
              <a:rPr lang="it-IT" sz="2800" dirty="0">
                <a:solidFill>
                  <a:srgbClr val="005477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L’iscritto può decidere di variare nel tempo </a:t>
            </a:r>
            <a:r>
              <a:rPr lang="it-IT" sz="2800" b="1" dirty="0">
                <a:solidFill>
                  <a:srgbClr val="005477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l’entità dei suoi contributi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2A67CB0-FF93-4657-9B35-2273390685A9}"/>
              </a:ext>
            </a:extLst>
          </p:cNvPr>
          <p:cNvSpPr txBox="1"/>
          <p:nvPr/>
        </p:nvSpPr>
        <p:spPr>
          <a:xfrm>
            <a:off x="858175" y="1725331"/>
            <a:ext cx="10960963" cy="523220"/>
          </a:xfrm>
          <a:prstGeom prst="rect">
            <a:avLst/>
          </a:prstGeom>
          <a:noFill/>
          <a:ln w="12700"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A6DE"/>
              </a:buClr>
              <a:buFont typeface="Wingdings" panose="05000000000000000000" pitchFamily="2" charset="2"/>
              <a:buChar char="ü"/>
            </a:pPr>
            <a:r>
              <a:rPr lang="it-IT" sz="2800" b="1" dirty="0">
                <a:solidFill>
                  <a:srgbClr val="005477"/>
                </a:solidFill>
                <a:cs typeface="Arial" panose="020B0604020202020204" pitchFamily="34" charset="0"/>
              </a:rPr>
              <a:t>Le quote versate dall’iscritto affluiscono in un conto individuale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2A12688-4D0C-483A-B563-8B9B6F822C5D}"/>
              </a:ext>
            </a:extLst>
          </p:cNvPr>
          <p:cNvSpPr txBox="1"/>
          <p:nvPr/>
        </p:nvSpPr>
        <p:spPr>
          <a:xfrm>
            <a:off x="846337" y="1253169"/>
            <a:ext cx="10960963" cy="523220"/>
          </a:xfrm>
          <a:prstGeom prst="rect">
            <a:avLst/>
          </a:prstGeom>
          <a:noFill/>
          <a:ln w="12700"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A6DE"/>
              </a:buClr>
              <a:buFont typeface="Wingdings" panose="05000000000000000000" pitchFamily="2" charset="2"/>
              <a:buChar char="ü"/>
            </a:pPr>
            <a:r>
              <a:rPr lang="it-IT" sz="2800" b="1" dirty="0">
                <a:solidFill>
                  <a:srgbClr val="005477"/>
                </a:solidFill>
                <a:cs typeface="Arial" panose="020B0604020202020204" pitchFamily="34" charset="0"/>
              </a:rPr>
              <a:t>Contributo libero e volontario</a:t>
            </a:r>
          </a:p>
        </p:txBody>
      </p:sp>
      <p:sp>
        <p:nvSpPr>
          <p:cNvPr id="13" name="Titolo 6"/>
          <p:cNvSpPr txBox="1">
            <a:spLocks/>
          </p:cNvSpPr>
          <p:nvPr/>
        </p:nvSpPr>
        <p:spPr>
          <a:xfrm>
            <a:off x="0" y="524694"/>
            <a:ext cx="12192000" cy="692696"/>
          </a:xfrm>
          <a:prstGeom prst="rect">
            <a:avLst/>
          </a:prstGeom>
        </p:spPr>
        <p:txBody>
          <a:bodyPr vert="horz" lIns="108850" tIns="54425" rIns="108850" bIns="54425" rtlCol="0" anchor="ctr">
            <a:noAutofit/>
          </a:bodyPr>
          <a:lstStyle/>
          <a:p>
            <a:pPr lvl="0" algn="ctr">
              <a:lnSpc>
                <a:spcPts val="4000"/>
              </a:lnSpc>
              <a:buNone/>
            </a:pPr>
            <a:r>
              <a:rPr lang="it-IT" sz="3800" b="1" dirty="0">
                <a:solidFill>
                  <a:srgbClr val="005477"/>
                </a:solidFill>
                <a:latin typeface="Calibri" panose="020F0502020204030204" pitchFamily="34" charset="0"/>
              </a:rPr>
              <a:t>LA CONTRIBUZIONE:</a:t>
            </a:r>
          </a:p>
        </p:txBody>
      </p:sp>
    </p:spTree>
    <p:extLst>
      <p:ext uri="{BB962C8B-B14F-4D97-AF65-F5344CB8AC3E}">
        <p14:creationId xmlns:p14="http://schemas.microsoft.com/office/powerpoint/2010/main" val="2696219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C2059967-ABDE-C77E-3084-8E20EC4492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9" t="89571"/>
          <a:stretch/>
        </p:blipFill>
        <p:spPr>
          <a:xfrm rot="10800000">
            <a:off x="-79092" y="6413500"/>
            <a:ext cx="12271092" cy="723900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B98258FB-B206-83BE-881D-42EB4CE460F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9"/>
          <a:stretch/>
        </p:blipFill>
        <p:spPr>
          <a:xfrm>
            <a:off x="-62582" y="323850"/>
            <a:ext cx="12271092" cy="6210300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83185E28-B6E1-2A00-48AC-821DB54EE9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29" y="2342161"/>
            <a:ext cx="9615162" cy="4274753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96AF3FA1-CBA7-9160-829A-88151AB77C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9" t="89571"/>
          <a:stretch/>
        </p:blipFill>
        <p:spPr>
          <a:xfrm>
            <a:off x="-62582" y="-317500"/>
            <a:ext cx="12271092" cy="723900"/>
          </a:xfrm>
          <a:prstGeom prst="rect">
            <a:avLst/>
          </a:prstGeom>
        </p:spPr>
      </p:pic>
      <p:pic>
        <p:nvPicPr>
          <p:cNvPr id="11" name="Immagine 10" descr="Immagine che contiene baseball, palla, giocatore, colpire&#10;&#10;Descrizione generata automaticamente">
            <a:extLst>
              <a:ext uri="{FF2B5EF4-FFF2-40B4-BE49-F238E27FC236}">
                <a16:creationId xmlns:a16="http://schemas.microsoft.com/office/drawing/2014/main" id="{330F8F72-F369-E6E2-F6D3-505367A5C0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419" y="2494301"/>
            <a:ext cx="6936851" cy="1309102"/>
          </a:xfrm>
          <a:prstGeom prst="rect">
            <a:avLst/>
          </a:prstGeom>
        </p:spPr>
      </p:pic>
      <p:sp>
        <p:nvSpPr>
          <p:cNvPr id="13" name="Titolo 6">
            <a:extLst>
              <a:ext uri="{FF2B5EF4-FFF2-40B4-BE49-F238E27FC236}">
                <a16:creationId xmlns:a16="http://schemas.microsoft.com/office/drawing/2014/main" id="{434A2560-3B7F-B550-F3AA-0D31B47966EA}"/>
              </a:ext>
            </a:extLst>
          </p:cNvPr>
          <p:cNvSpPr txBox="1">
            <a:spLocks/>
          </p:cNvSpPr>
          <p:nvPr/>
        </p:nvSpPr>
        <p:spPr>
          <a:xfrm>
            <a:off x="438168" y="508631"/>
            <a:ext cx="7080233" cy="16734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108850" tIns="54425" rIns="108850" bIns="54425" rtlCol="0" anchor="ctr">
            <a:noAutofit/>
          </a:bodyPr>
          <a:lstStyle/>
          <a:p>
            <a:pPr>
              <a:lnSpc>
                <a:spcPts val="2060"/>
              </a:lnSpc>
            </a:pPr>
            <a:r>
              <a:rPr lang="it-IT" sz="2800" dirty="0">
                <a:solidFill>
                  <a:srgbClr val="FFFFFF"/>
                </a:solidFill>
                <a:effectLst/>
                <a:latin typeface="AauxPro-Regular" pitchFamily="2" charset="0"/>
              </a:rPr>
              <a:t>Gli Investimenti</a:t>
            </a:r>
          </a:p>
          <a:p>
            <a:pPr>
              <a:lnSpc>
                <a:spcPts val="2060"/>
              </a:lnSpc>
            </a:pPr>
            <a:r>
              <a:rPr lang="it-IT" sz="1600" dirty="0">
                <a:solidFill>
                  <a:srgbClr val="FFFFFF"/>
                </a:solidFill>
                <a:effectLst/>
                <a:latin typeface="AauxPro-Regular" pitchFamily="2" charset="0"/>
              </a:rPr>
              <a:t> </a:t>
            </a:r>
          </a:p>
          <a:p>
            <a:pPr>
              <a:lnSpc>
                <a:spcPts val="2060"/>
              </a:lnSpc>
            </a:pPr>
            <a:r>
              <a:rPr lang="it-IT" sz="2000" dirty="0">
                <a:solidFill>
                  <a:srgbClr val="FFFFFF"/>
                </a:solidFill>
                <a:effectLst/>
                <a:latin typeface="Helvetica" pitchFamily="2" charset="0"/>
              </a:rPr>
              <a:t>Anche nel 2022 </a:t>
            </a:r>
            <a:r>
              <a:rPr lang="it-IT" sz="2000" b="1" dirty="0">
                <a:solidFill>
                  <a:srgbClr val="FFFFFF"/>
                </a:solidFill>
                <a:effectLst/>
                <a:latin typeface="Helvetica" pitchFamily="2" charset="0"/>
              </a:rPr>
              <a:t>Enpam si conferma la più grande </a:t>
            </a:r>
            <a:endParaRPr lang="it-IT" sz="2000" dirty="0">
              <a:solidFill>
                <a:srgbClr val="FFFFFF"/>
              </a:solidFill>
              <a:effectLst/>
              <a:latin typeface="Helvetica" pitchFamily="2" charset="0"/>
            </a:endParaRPr>
          </a:p>
          <a:p>
            <a:pPr>
              <a:lnSpc>
                <a:spcPts val="2060"/>
              </a:lnSpc>
            </a:pPr>
            <a:r>
              <a:rPr lang="it-IT" sz="2000" b="1" dirty="0">
                <a:solidFill>
                  <a:srgbClr val="FFFFFF"/>
                </a:solidFill>
                <a:effectLst/>
                <a:latin typeface="Helvetica" pitchFamily="2" charset="0"/>
              </a:rPr>
              <a:t>cassa pensionistica d’Italia</a:t>
            </a:r>
            <a:r>
              <a:rPr lang="it-IT" sz="2000" dirty="0">
                <a:solidFill>
                  <a:srgbClr val="FFFFFF"/>
                </a:solidFill>
                <a:effectLst/>
                <a:latin typeface="Helvetica" pitchFamily="2" charset="0"/>
              </a:rPr>
              <a:t>, con un patrimonio </a:t>
            </a:r>
          </a:p>
          <a:p>
            <a:pPr>
              <a:lnSpc>
                <a:spcPts val="2060"/>
              </a:lnSpc>
            </a:pPr>
            <a:r>
              <a:rPr lang="it-IT" sz="2000" dirty="0">
                <a:solidFill>
                  <a:srgbClr val="FFFFFF"/>
                </a:solidFill>
                <a:effectLst/>
                <a:latin typeface="Helvetica" pitchFamily="2" charset="0"/>
              </a:rPr>
              <a:t>totale pari a </a:t>
            </a:r>
            <a:r>
              <a:rPr lang="it-IT" sz="2000" b="1" dirty="0">
                <a:solidFill>
                  <a:srgbClr val="FFFFFF"/>
                </a:solidFill>
                <a:effectLst/>
                <a:latin typeface="Helvetica" pitchFamily="2" charset="0"/>
              </a:rPr>
              <a:t>25,3</a:t>
            </a:r>
            <a:r>
              <a:rPr lang="it-IT" sz="2000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sz="2000" b="1" dirty="0">
                <a:solidFill>
                  <a:srgbClr val="FFFFFF"/>
                </a:solidFill>
                <a:effectLst/>
                <a:latin typeface="Helvetica" pitchFamily="2" charset="0"/>
              </a:rPr>
              <a:t>miliardi di euro</a:t>
            </a:r>
            <a:r>
              <a:rPr lang="it-IT" sz="2000" dirty="0">
                <a:solidFill>
                  <a:srgbClr val="FFFFFF"/>
                </a:solidFill>
                <a:effectLst/>
                <a:latin typeface="Helvetica" pitchFamily="2" charset="0"/>
              </a:rPr>
              <a:t> e un utile di esercizio </a:t>
            </a:r>
          </a:p>
          <a:p>
            <a:pPr>
              <a:lnSpc>
                <a:spcPts val="2060"/>
              </a:lnSpc>
            </a:pPr>
            <a:r>
              <a:rPr lang="it-IT" sz="2000" dirty="0">
                <a:solidFill>
                  <a:srgbClr val="FFFFFF"/>
                </a:solidFill>
                <a:effectLst/>
                <a:latin typeface="Helvetica" pitchFamily="2" charset="0"/>
              </a:rPr>
              <a:t>pari a</a:t>
            </a:r>
            <a:r>
              <a:rPr lang="it-IT" sz="2000" b="1" dirty="0">
                <a:solidFill>
                  <a:srgbClr val="FFFFFF"/>
                </a:solidFill>
                <a:effectLst/>
                <a:latin typeface="Helvetica" pitchFamily="2" charset="0"/>
              </a:rPr>
              <a:t> 179 milioni di euro</a:t>
            </a:r>
            <a:endParaRPr lang="it-IT" sz="2000" dirty="0">
              <a:solidFill>
                <a:srgbClr val="FFFFFF"/>
              </a:solidFill>
              <a:effectLst/>
              <a:latin typeface="Helvetica" pitchFamily="2" charset="0"/>
            </a:endParaRPr>
          </a:p>
        </p:txBody>
      </p:sp>
      <p:sp>
        <p:nvSpPr>
          <p:cNvPr id="14" name="Titolo 6">
            <a:extLst>
              <a:ext uri="{FF2B5EF4-FFF2-40B4-BE49-F238E27FC236}">
                <a16:creationId xmlns:a16="http://schemas.microsoft.com/office/drawing/2014/main" id="{101A521A-8AB8-B70C-173E-355A5145AFC7}"/>
              </a:ext>
            </a:extLst>
          </p:cNvPr>
          <p:cNvSpPr txBox="1">
            <a:spLocks/>
          </p:cNvSpPr>
          <p:nvPr/>
        </p:nvSpPr>
        <p:spPr>
          <a:xfrm>
            <a:off x="9256096" y="1215299"/>
            <a:ext cx="1771987" cy="723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108850" tIns="54425" rIns="108850" bIns="54425" rtlCol="0" anchor="ctr">
            <a:noAutofit/>
          </a:bodyPr>
          <a:lstStyle/>
          <a:p>
            <a:pPr>
              <a:lnSpc>
                <a:spcPts val="2060"/>
              </a:lnSpc>
            </a:pPr>
            <a:r>
              <a:rPr lang="it-IT" sz="2000" dirty="0">
                <a:solidFill>
                  <a:srgbClr val="FFFFFF"/>
                </a:solidFill>
                <a:effectLst/>
                <a:latin typeface="Helvetica" pitchFamily="2" charset="0"/>
              </a:rPr>
              <a:t>UTILE 2022</a:t>
            </a:r>
          </a:p>
        </p:txBody>
      </p:sp>
      <p:sp>
        <p:nvSpPr>
          <p:cNvPr id="15" name="Titolo 6">
            <a:extLst>
              <a:ext uri="{FF2B5EF4-FFF2-40B4-BE49-F238E27FC236}">
                <a16:creationId xmlns:a16="http://schemas.microsoft.com/office/drawing/2014/main" id="{9666F281-6AA2-9BE1-E7EB-2EF025C48C06}"/>
              </a:ext>
            </a:extLst>
          </p:cNvPr>
          <p:cNvSpPr txBox="1">
            <a:spLocks/>
          </p:cNvSpPr>
          <p:nvPr/>
        </p:nvSpPr>
        <p:spPr>
          <a:xfrm>
            <a:off x="9009567" y="1854200"/>
            <a:ext cx="1341530" cy="723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108850" tIns="54425" rIns="108850" bIns="54425" rtlCol="0" anchor="ctr">
            <a:noAutofit/>
          </a:bodyPr>
          <a:lstStyle/>
          <a:p>
            <a:pPr>
              <a:lnSpc>
                <a:spcPts val="2060"/>
              </a:lnSpc>
            </a:pPr>
            <a:r>
              <a:rPr lang="it-IT" sz="4000" spc="-50" dirty="0">
                <a:solidFill>
                  <a:srgbClr val="FFFFFF"/>
                </a:solidFill>
                <a:effectLst/>
                <a:latin typeface="Helvetica" pitchFamily="2" charset="0"/>
              </a:rPr>
              <a:t>179</a:t>
            </a:r>
          </a:p>
        </p:txBody>
      </p:sp>
      <p:sp>
        <p:nvSpPr>
          <p:cNvPr id="16" name="Titolo 6">
            <a:extLst>
              <a:ext uri="{FF2B5EF4-FFF2-40B4-BE49-F238E27FC236}">
                <a16:creationId xmlns:a16="http://schemas.microsoft.com/office/drawing/2014/main" id="{35BEC7D9-3CE1-FD2C-ED0B-2549A93BEC29}"/>
              </a:ext>
            </a:extLst>
          </p:cNvPr>
          <p:cNvSpPr txBox="1">
            <a:spLocks/>
          </p:cNvSpPr>
          <p:nvPr/>
        </p:nvSpPr>
        <p:spPr>
          <a:xfrm>
            <a:off x="9981845" y="1738032"/>
            <a:ext cx="1771987" cy="723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108850" tIns="54425" rIns="108850" bIns="54425" rtlCol="0" anchor="ctr">
            <a:noAutofit/>
          </a:bodyPr>
          <a:lstStyle/>
          <a:p>
            <a:pPr>
              <a:lnSpc>
                <a:spcPts val="2060"/>
              </a:lnSpc>
            </a:pPr>
            <a:r>
              <a:rPr lang="it-IT" sz="2000" dirty="0">
                <a:solidFill>
                  <a:srgbClr val="FFFFFF"/>
                </a:solidFill>
                <a:effectLst/>
                <a:latin typeface="Helvetica" pitchFamily="2" charset="0"/>
              </a:rPr>
              <a:t>milioni</a:t>
            </a:r>
          </a:p>
          <a:p>
            <a:pPr>
              <a:lnSpc>
                <a:spcPts val="2060"/>
              </a:lnSpc>
            </a:pPr>
            <a:r>
              <a:rPr lang="it-IT" sz="2000" dirty="0">
                <a:solidFill>
                  <a:srgbClr val="FFFFFF"/>
                </a:solidFill>
                <a:latin typeface="Helvetica" pitchFamily="2" charset="0"/>
              </a:rPr>
              <a:t>di euro</a:t>
            </a:r>
            <a:endParaRPr lang="it-IT" sz="2000" dirty="0">
              <a:solidFill>
                <a:srgbClr val="FFFFFF"/>
              </a:solidFill>
              <a:effectLst/>
              <a:latin typeface="Helvetica" pitchFamily="2" charset="0"/>
            </a:endParaRPr>
          </a:p>
        </p:txBody>
      </p:sp>
      <p:sp>
        <p:nvSpPr>
          <p:cNvPr id="17" name="Titolo 6">
            <a:extLst>
              <a:ext uri="{FF2B5EF4-FFF2-40B4-BE49-F238E27FC236}">
                <a16:creationId xmlns:a16="http://schemas.microsoft.com/office/drawing/2014/main" id="{769F8605-C8DD-7083-F72F-DD034C7B0E09}"/>
              </a:ext>
            </a:extLst>
          </p:cNvPr>
          <p:cNvSpPr txBox="1">
            <a:spLocks/>
          </p:cNvSpPr>
          <p:nvPr/>
        </p:nvSpPr>
        <p:spPr>
          <a:xfrm>
            <a:off x="1342832" y="3811641"/>
            <a:ext cx="1070180" cy="723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108850" tIns="54425" rIns="108850" bIns="54425" rtlCol="0" anchor="ctr">
            <a:noAutofit/>
          </a:bodyPr>
          <a:lstStyle/>
          <a:p>
            <a:pPr>
              <a:lnSpc>
                <a:spcPts val="2060"/>
              </a:lnSpc>
            </a:pPr>
            <a:r>
              <a:rPr lang="it-IT" sz="2400" spc="-50" dirty="0">
                <a:solidFill>
                  <a:srgbClr val="FFFFFF"/>
                </a:solidFill>
                <a:effectLst/>
                <a:latin typeface="Helvetica" pitchFamily="2" charset="0"/>
              </a:rPr>
              <a:t>17,2</a:t>
            </a:r>
          </a:p>
        </p:txBody>
      </p:sp>
      <p:sp>
        <p:nvSpPr>
          <p:cNvPr id="18" name="Titolo 6">
            <a:extLst>
              <a:ext uri="{FF2B5EF4-FFF2-40B4-BE49-F238E27FC236}">
                <a16:creationId xmlns:a16="http://schemas.microsoft.com/office/drawing/2014/main" id="{AF06B6CB-E08A-1A99-C933-AB51CA889415}"/>
              </a:ext>
            </a:extLst>
          </p:cNvPr>
          <p:cNvSpPr txBox="1">
            <a:spLocks/>
          </p:cNvSpPr>
          <p:nvPr/>
        </p:nvSpPr>
        <p:spPr>
          <a:xfrm>
            <a:off x="2349955" y="3567464"/>
            <a:ext cx="1070180" cy="723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108850" tIns="54425" rIns="108850" bIns="54425" rtlCol="0" anchor="ctr">
            <a:noAutofit/>
          </a:bodyPr>
          <a:lstStyle/>
          <a:p>
            <a:pPr>
              <a:lnSpc>
                <a:spcPts val="2060"/>
              </a:lnSpc>
            </a:pPr>
            <a:r>
              <a:rPr lang="it-IT" sz="2400" spc="-50" dirty="0">
                <a:solidFill>
                  <a:srgbClr val="FFFFFF"/>
                </a:solidFill>
                <a:effectLst/>
                <a:latin typeface="Helvetica" pitchFamily="2" charset="0"/>
              </a:rPr>
              <a:t>18.4</a:t>
            </a:r>
          </a:p>
        </p:txBody>
      </p:sp>
      <p:sp>
        <p:nvSpPr>
          <p:cNvPr id="19" name="Titolo 6">
            <a:extLst>
              <a:ext uri="{FF2B5EF4-FFF2-40B4-BE49-F238E27FC236}">
                <a16:creationId xmlns:a16="http://schemas.microsoft.com/office/drawing/2014/main" id="{ED49607B-01E7-5A5B-C08F-C56534A83394}"/>
              </a:ext>
            </a:extLst>
          </p:cNvPr>
          <p:cNvSpPr txBox="1">
            <a:spLocks/>
          </p:cNvSpPr>
          <p:nvPr/>
        </p:nvSpPr>
        <p:spPr>
          <a:xfrm>
            <a:off x="3310602" y="3376888"/>
            <a:ext cx="1070180" cy="723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108850" tIns="54425" rIns="108850" bIns="54425" rtlCol="0" anchor="ctr">
            <a:noAutofit/>
          </a:bodyPr>
          <a:lstStyle/>
          <a:p>
            <a:pPr>
              <a:lnSpc>
                <a:spcPts val="2060"/>
              </a:lnSpc>
            </a:pPr>
            <a:r>
              <a:rPr lang="it-IT" sz="2400" spc="-50" dirty="0">
                <a:solidFill>
                  <a:srgbClr val="FFFFFF"/>
                </a:solidFill>
                <a:effectLst/>
                <a:latin typeface="Helvetica" pitchFamily="2" charset="0"/>
              </a:rPr>
              <a:t>19.7</a:t>
            </a:r>
          </a:p>
        </p:txBody>
      </p:sp>
      <p:sp>
        <p:nvSpPr>
          <p:cNvPr id="20" name="Titolo 6">
            <a:extLst>
              <a:ext uri="{FF2B5EF4-FFF2-40B4-BE49-F238E27FC236}">
                <a16:creationId xmlns:a16="http://schemas.microsoft.com/office/drawing/2014/main" id="{19C7B45A-8A97-7BC1-6635-092A1448968B}"/>
              </a:ext>
            </a:extLst>
          </p:cNvPr>
          <p:cNvSpPr txBox="1">
            <a:spLocks/>
          </p:cNvSpPr>
          <p:nvPr/>
        </p:nvSpPr>
        <p:spPr>
          <a:xfrm>
            <a:off x="4439910" y="3161478"/>
            <a:ext cx="1070180" cy="723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108850" tIns="54425" rIns="108850" bIns="54425" rtlCol="0" anchor="ctr">
            <a:noAutofit/>
          </a:bodyPr>
          <a:lstStyle/>
          <a:p>
            <a:pPr>
              <a:lnSpc>
                <a:spcPts val="2060"/>
              </a:lnSpc>
            </a:pPr>
            <a:r>
              <a:rPr lang="it-IT" sz="2400" spc="-50" dirty="0">
                <a:solidFill>
                  <a:srgbClr val="FFFFFF"/>
                </a:solidFill>
                <a:effectLst/>
                <a:latin typeface="Helvetica" pitchFamily="2" charset="0"/>
              </a:rPr>
              <a:t>21</a:t>
            </a:r>
          </a:p>
        </p:txBody>
      </p:sp>
      <p:sp>
        <p:nvSpPr>
          <p:cNvPr id="23" name="Titolo 6">
            <a:extLst>
              <a:ext uri="{FF2B5EF4-FFF2-40B4-BE49-F238E27FC236}">
                <a16:creationId xmlns:a16="http://schemas.microsoft.com/office/drawing/2014/main" id="{91D6E1A1-B059-6CC5-DF1D-1E8BAECD74D1}"/>
              </a:ext>
            </a:extLst>
          </p:cNvPr>
          <p:cNvSpPr txBox="1">
            <a:spLocks/>
          </p:cNvSpPr>
          <p:nvPr/>
        </p:nvSpPr>
        <p:spPr>
          <a:xfrm>
            <a:off x="5289327" y="2925504"/>
            <a:ext cx="1070180" cy="723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108850" tIns="54425" rIns="108850" bIns="54425" rtlCol="0" anchor="ctr">
            <a:noAutofit/>
          </a:bodyPr>
          <a:lstStyle/>
          <a:p>
            <a:pPr>
              <a:lnSpc>
                <a:spcPts val="2060"/>
              </a:lnSpc>
            </a:pPr>
            <a:r>
              <a:rPr lang="it-IT" sz="2400" spc="-50" dirty="0">
                <a:solidFill>
                  <a:srgbClr val="FFFFFF"/>
                </a:solidFill>
                <a:effectLst/>
                <a:latin typeface="Helvetica" pitchFamily="2" charset="0"/>
              </a:rPr>
              <a:t>22.7</a:t>
            </a:r>
          </a:p>
        </p:txBody>
      </p:sp>
      <p:sp>
        <p:nvSpPr>
          <p:cNvPr id="24" name="Titolo 6">
            <a:extLst>
              <a:ext uri="{FF2B5EF4-FFF2-40B4-BE49-F238E27FC236}">
                <a16:creationId xmlns:a16="http://schemas.microsoft.com/office/drawing/2014/main" id="{6218C035-23C7-E64E-0AC6-21108823984C}"/>
              </a:ext>
            </a:extLst>
          </p:cNvPr>
          <p:cNvSpPr txBox="1">
            <a:spLocks/>
          </p:cNvSpPr>
          <p:nvPr/>
        </p:nvSpPr>
        <p:spPr>
          <a:xfrm>
            <a:off x="6369999" y="2721672"/>
            <a:ext cx="820317" cy="723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108850" tIns="54425" rIns="108850" bIns="54425" rtlCol="0" anchor="ctr">
            <a:noAutofit/>
          </a:bodyPr>
          <a:lstStyle/>
          <a:p>
            <a:pPr>
              <a:lnSpc>
                <a:spcPts val="2060"/>
              </a:lnSpc>
            </a:pPr>
            <a:r>
              <a:rPr lang="it-IT" sz="2400" spc="-50" dirty="0">
                <a:solidFill>
                  <a:srgbClr val="FFFFFF"/>
                </a:solidFill>
                <a:effectLst/>
                <a:latin typeface="Helvetica" pitchFamily="2" charset="0"/>
              </a:rPr>
              <a:t>24</a:t>
            </a:r>
          </a:p>
        </p:txBody>
      </p:sp>
      <p:sp>
        <p:nvSpPr>
          <p:cNvPr id="25" name="Titolo 6">
            <a:extLst>
              <a:ext uri="{FF2B5EF4-FFF2-40B4-BE49-F238E27FC236}">
                <a16:creationId xmlns:a16="http://schemas.microsoft.com/office/drawing/2014/main" id="{041B181D-5E34-650C-2714-221F4864744B}"/>
              </a:ext>
            </a:extLst>
          </p:cNvPr>
          <p:cNvSpPr txBox="1">
            <a:spLocks/>
          </p:cNvSpPr>
          <p:nvPr/>
        </p:nvSpPr>
        <p:spPr>
          <a:xfrm>
            <a:off x="7331451" y="2577140"/>
            <a:ext cx="820317" cy="723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108850" tIns="54425" rIns="108850" bIns="54425" rtlCol="0" anchor="ctr">
            <a:noAutofit/>
          </a:bodyPr>
          <a:lstStyle/>
          <a:p>
            <a:pPr>
              <a:lnSpc>
                <a:spcPts val="2060"/>
              </a:lnSpc>
            </a:pPr>
            <a:r>
              <a:rPr lang="it-IT" sz="2400" spc="-50" dirty="0">
                <a:solidFill>
                  <a:srgbClr val="FFFFFF"/>
                </a:solidFill>
                <a:effectLst/>
                <a:latin typeface="Helvetica" pitchFamily="2" charset="0"/>
              </a:rPr>
              <a:t>25</a:t>
            </a:r>
          </a:p>
        </p:txBody>
      </p:sp>
      <p:sp>
        <p:nvSpPr>
          <p:cNvPr id="26" name="Titolo 6">
            <a:extLst>
              <a:ext uri="{FF2B5EF4-FFF2-40B4-BE49-F238E27FC236}">
                <a16:creationId xmlns:a16="http://schemas.microsoft.com/office/drawing/2014/main" id="{11AEC608-4618-760E-158F-D1DF7276250E}"/>
              </a:ext>
            </a:extLst>
          </p:cNvPr>
          <p:cNvSpPr txBox="1">
            <a:spLocks/>
          </p:cNvSpPr>
          <p:nvPr/>
        </p:nvSpPr>
        <p:spPr>
          <a:xfrm>
            <a:off x="8160023" y="2505076"/>
            <a:ext cx="820317" cy="723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108850" tIns="54425" rIns="108850" bIns="54425" rtlCol="0" anchor="ctr">
            <a:noAutofit/>
          </a:bodyPr>
          <a:lstStyle/>
          <a:p>
            <a:pPr>
              <a:lnSpc>
                <a:spcPts val="2060"/>
              </a:lnSpc>
            </a:pPr>
            <a:r>
              <a:rPr lang="it-IT" sz="2400" spc="-50" dirty="0">
                <a:solidFill>
                  <a:srgbClr val="FFFFFF"/>
                </a:solidFill>
                <a:effectLst/>
                <a:latin typeface="Helvetica" pitchFamily="2" charset="0"/>
              </a:rPr>
              <a:t>25,3</a:t>
            </a:r>
          </a:p>
        </p:txBody>
      </p:sp>
      <p:pic>
        <p:nvPicPr>
          <p:cNvPr id="27" name="Immagine 26">
            <a:extLst>
              <a:ext uri="{FF2B5EF4-FFF2-40B4-BE49-F238E27FC236}">
                <a16:creationId xmlns:a16="http://schemas.microsoft.com/office/drawing/2014/main" id="{9DDCC49D-1D06-4226-06E3-9FC757C3D6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3342" y="6356548"/>
            <a:ext cx="1690779" cy="834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536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B4B9ED43-1ADD-D990-F0F3-21BDCDFC4BE8}"/>
              </a:ext>
            </a:extLst>
          </p:cNvPr>
          <p:cNvSpPr/>
          <p:nvPr/>
        </p:nvSpPr>
        <p:spPr>
          <a:xfrm>
            <a:off x="0" y="1058026"/>
            <a:ext cx="12219399" cy="51484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Rettangolo con angoli arrotondati 26">
            <a:extLst>
              <a:ext uri="{FF2B5EF4-FFF2-40B4-BE49-F238E27FC236}">
                <a16:creationId xmlns:a16="http://schemas.microsoft.com/office/drawing/2014/main" id="{10EA732E-0E3D-A565-10F5-2A84E96E126A}"/>
              </a:ext>
            </a:extLst>
          </p:cNvPr>
          <p:cNvSpPr/>
          <p:nvPr/>
        </p:nvSpPr>
        <p:spPr>
          <a:xfrm>
            <a:off x="6226315" y="3733900"/>
            <a:ext cx="4485779" cy="2354941"/>
          </a:xfrm>
          <a:prstGeom prst="roundRect">
            <a:avLst/>
          </a:prstGeom>
          <a:solidFill>
            <a:srgbClr val="0054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005477"/>
              </a:solidFill>
            </a:endParaRPr>
          </a:p>
        </p:txBody>
      </p:sp>
      <p:sp>
        <p:nvSpPr>
          <p:cNvPr id="29" name="Ovale 28">
            <a:extLst>
              <a:ext uri="{FF2B5EF4-FFF2-40B4-BE49-F238E27FC236}">
                <a16:creationId xmlns:a16="http://schemas.microsoft.com/office/drawing/2014/main" id="{3BA060A8-92B0-9A20-E5C2-7C4B7A0E8B9F}"/>
              </a:ext>
            </a:extLst>
          </p:cNvPr>
          <p:cNvSpPr/>
          <p:nvPr/>
        </p:nvSpPr>
        <p:spPr>
          <a:xfrm>
            <a:off x="6783471" y="3903056"/>
            <a:ext cx="514158" cy="5141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2AADF6B8-0A29-F9FF-5292-0F9EF41E38AF}"/>
              </a:ext>
            </a:extLst>
          </p:cNvPr>
          <p:cNvSpPr txBox="1"/>
          <p:nvPr/>
        </p:nvSpPr>
        <p:spPr>
          <a:xfrm>
            <a:off x="6838753" y="3854130"/>
            <a:ext cx="7759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srgbClr val="005477"/>
                </a:solidFill>
              </a:rPr>
              <a:t>4</a:t>
            </a:r>
          </a:p>
        </p:txBody>
      </p:sp>
      <p:sp>
        <p:nvSpPr>
          <p:cNvPr id="18" name="Rettangolo con angoli arrotondati 17">
            <a:extLst>
              <a:ext uri="{FF2B5EF4-FFF2-40B4-BE49-F238E27FC236}">
                <a16:creationId xmlns:a16="http://schemas.microsoft.com/office/drawing/2014/main" id="{CFB217E3-4A0E-E764-87DB-34AC512E0A91}"/>
              </a:ext>
            </a:extLst>
          </p:cNvPr>
          <p:cNvSpPr/>
          <p:nvPr/>
        </p:nvSpPr>
        <p:spPr>
          <a:xfrm>
            <a:off x="1589400" y="3712832"/>
            <a:ext cx="4504841" cy="2354941"/>
          </a:xfrm>
          <a:prstGeom prst="roundRect">
            <a:avLst/>
          </a:prstGeom>
          <a:solidFill>
            <a:srgbClr val="338F6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Ovale 24">
            <a:extLst>
              <a:ext uri="{FF2B5EF4-FFF2-40B4-BE49-F238E27FC236}">
                <a16:creationId xmlns:a16="http://schemas.microsoft.com/office/drawing/2014/main" id="{2DC9C21A-A353-EB78-053B-6A610B6A37C2}"/>
              </a:ext>
            </a:extLst>
          </p:cNvPr>
          <p:cNvSpPr/>
          <p:nvPr/>
        </p:nvSpPr>
        <p:spPr>
          <a:xfrm>
            <a:off x="2487148" y="3881988"/>
            <a:ext cx="514158" cy="5141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48BA6313-6396-86C4-D13F-08E754000BF3}"/>
              </a:ext>
            </a:extLst>
          </p:cNvPr>
          <p:cNvSpPr txBox="1"/>
          <p:nvPr/>
        </p:nvSpPr>
        <p:spPr>
          <a:xfrm>
            <a:off x="2546588" y="3833062"/>
            <a:ext cx="7759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srgbClr val="338F6E"/>
                </a:solidFill>
              </a:rPr>
              <a:t>3</a:t>
            </a:r>
          </a:p>
        </p:txBody>
      </p:sp>
      <p:sp>
        <p:nvSpPr>
          <p:cNvPr id="28" name="Rettangolo con angoli arrotondati 27">
            <a:extLst>
              <a:ext uri="{FF2B5EF4-FFF2-40B4-BE49-F238E27FC236}">
                <a16:creationId xmlns:a16="http://schemas.microsoft.com/office/drawing/2014/main" id="{AA9D8A52-CFF0-ADDC-4049-81C59710F561}"/>
              </a:ext>
            </a:extLst>
          </p:cNvPr>
          <p:cNvSpPr/>
          <p:nvPr/>
        </p:nvSpPr>
        <p:spPr>
          <a:xfrm>
            <a:off x="6207253" y="1138793"/>
            <a:ext cx="4504841" cy="2368558"/>
          </a:xfrm>
          <a:prstGeom prst="roundRect">
            <a:avLst/>
          </a:prstGeom>
          <a:solidFill>
            <a:srgbClr val="55C66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B1E3F4F8-4367-81BE-074E-EB27E177CA85}"/>
              </a:ext>
            </a:extLst>
          </p:cNvPr>
          <p:cNvSpPr/>
          <p:nvPr/>
        </p:nvSpPr>
        <p:spPr>
          <a:xfrm>
            <a:off x="1574188" y="1165083"/>
            <a:ext cx="4504841" cy="2354941"/>
          </a:xfrm>
          <a:prstGeom prst="roundRect">
            <a:avLst/>
          </a:prstGeom>
          <a:solidFill>
            <a:srgbClr val="CFBB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D6C657D5-C65C-D631-CFA1-84AECC0D4FC3}"/>
              </a:ext>
            </a:extLst>
          </p:cNvPr>
          <p:cNvSpPr txBox="1"/>
          <p:nvPr/>
        </p:nvSpPr>
        <p:spPr>
          <a:xfrm>
            <a:off x="27399" y="205213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it-IT" sz="4400" b="1" kern="0" dirty="0">
                <a:solidFill>
                  <a:srgbClr val="005477"/>
                </a:solidFill>
              </a:rPr>
              <a:t>OGNI LAVORATORE È ISCRITTO A: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BABFC57-18D2-03FD-B6D9-58A492959091}"/>
              </a:ext>
            </a:extLst>
          </p:cNvPr>
          <p:cNvSpPr txBox="1"/>
          <p:nvPr/>
        </p:nvSpPr>
        <p:spPr>
          <a:xfrm>
            <a:off x="2900606" y="1357891"/>
            <a:ext cx="237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solidFill>
                  <a:schemeClr val="bg1"/>
                </a:solidFill>
              </a:rPr>
              <a:t>AGO (ASSICURAZIONE </a:t>
            </a:r>
          </a:p>
          <a:p>
            <a:pPr algn="ctr"/>
            <a:r>
              <a:rPr lang="it-IT" sz="1400" b="1" dirty="0">
                <a:solidFill>
                  <a:schemeClr val="bg1"/>
                </a:solidFill>
              </a:rPr>
              <a:t>GENERALE E OBBLIGATORIA</a:t>
            </a:r>
            <a:r>
              <a:rPr lang="it-IT" sz="14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549241B-766C-D977-A000-299945D116AC}"/>
              </a:ext>
            </a:extLst>
          </p:cNvPr>
          <p:cNvSpPr txBox="1"/>
          <p:nvPr/>
        </p:nvSpPr>
        <p:spPr>
          <a:xfrm>
            <a:off x="1639923" y="2103137"/>
            <a:ext cx="43063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chemeClr val="bg1"/>
                </a:solidFill>
              </a:rPr>
              <a:t>Lavoratori dipendenti</a:t>
            </a:r>
            <a:r>
              <a:rPr lang="it-IT" sz="1600" dirty="0">
                <a:solidFill>
                  <a:schemeClr val="bg1"/>
                </a:solidFill>
              </a:rPr>
              <a:t> del settore privato (FPLD - fondo pensione lavoratori dipendenti), </a:t>
            </a:r>
          </a:p>
          <a:p>
            <a:pPr algn="ctr"/>
            <a:r>
              <a:rPr lang="it-IT" sz="1600" dirty="0">
                <a:solidFill>
                  <a:schemeClr val="bg1"/>
                </a:solidFill>
              </a:rPr>
              <a:t>i lavoratori </a:t>
            </a:r>
            <a:r>
              <a:rPr lang="it-IT" sz="1600" b="1" dirty="0">
                <a:solidFill>
                  <a:schemeClr val="bg1"/>
                </a:solidFill>
              </a:rPr>
              <a:t>autonomi</a:t>
            </a:r>
            <a:r>
              <a:rPr lang="it-IT" sz="1600" dirty="0">
                <a:solidFill>
                  <a:schemeClr val="bg1"/>
                </a:solidFill>
              </a:rPr>
              <a:t> e </a:t>
            </a:r>
            <a:r>
              <a:rPr lang="it-IT" sz="1600" b="1" dirty="0">
                <a:solidFill>
                  <a:schemeClr val="bg1"/>
                </a:solidFill>
              </a:rPr>
              <a:t>parasubordinati </a:t>
            </a:r>
            <a:r>
              <a:rPr lang="it-IT" sz="1600" dirty="0">
                <a:solidFill>
                  <a:schemeClr val="bg1"/>
                </a:solidFill>
              </a:rPr>
              <a:t>(gestioni speciali e gestione separata)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999DD557-0472-24B1-6F0F-6CC1A43514C4}"/>
              </a:ext>
            </a:extLst>
          </p:cNvPr>
          <p:cNvSpPr txBox="1"/>
          <p:nvPr/>
        </p:nvSpPr>
        <p:spPr>
          <a:xfrm>
            <a:off x="7253048" y="1375721"/>
            <a:ext cx="2875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solidFill>
                  <a:schemeClr val="bg1"/>
                </a:solidFill>
              </a:rPr>
              <a:t>FORME SOSTITUTIVE DELL’AGO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4C8E070B-9E16-8784-1E49-B6F10A8C8C15}"/>
              </a:ext>
            </a:extLst>
          </p:cNvPr>
          <p:cNvSpPr txBox="1"/>
          <p:nvPr/>
        </p:nvSpPr>
        <p:spPr>
          <a:xfrm>
            <a:off x="6402682" y="1970011"/>
            <a:ext cx="40420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solidFill>
                  <a:schemeClr val="bg1"/>
                </a:solidFill>
              </a:rPr>
              <a:t>Particolari </a:t>
            </a:r>
            <a:r>
              <a:rPr lang="it-IT" sz="1600" b="1" dirty="0">
                <a:solidFill>
                  <a:schemeClr val="bg1"/>
                </a:solidFill>
              </a:rPr>
              <a:t>categorie di lavoratori dipendenti </a:t>
            </a:r>
            <a:r>
              <a:rPr lang="it-IT" sz="1600" dirty="0">
                <a:solidFill>
                  <a:schemeClr val="bg1"/>
                </a:solidFill>
              </a:rPr>
              <a:t>del settore privato (es, ex dipendenti di azienda elettrica, telefonica ecc.)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22B886EA-B1E0-BBD3-BB2C-9ADF369C3186}"/>
              </a:ext>
            </a:extLst>
          </p:cNvPr>
          <p:cNvSpPr txBox="1"/>
          <p:nvPr/>
        </p:nvSpPr>
        <p:spPr>
          <a:xfrm>
            <a:off x="2800731" y="3989504"/>
            <a:ext cx="27216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solidFill>
                  <a:schemeClr val="bg1"/>
                </a:solidFill>
              </a:rPr>
              <a:t>FORME ESCLUSIVE DELL’AGO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E6CA062D-9202-0231-D49F-7F7D1C74D28A}"/>
              </a:ext>
            </a:extLst>
          </p:cNvPr>
          <p:cNvSpPr txBox="1"/>
          <p:nvPr/>
        </p:nvSpPr>
        <p:spPr>
          <a:xfrm>
            <a:off x="1710029" y="4678303"/>
            <a:ext cx="42635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solidFill>
                  <a:schemeClr val="bg1"/>
                </a:solidFill>
              </a:rPr>
              <a:t>Iscritti tutti </a:t>
            </a:r>
            <a:r>
              <a:rPr lang="it-IT" sz="1600" b="1" dirty="0">
                <a:solidFill>
                  <a:schemeClr val="bg1"/>
                </a:solidFill>
              </a:rPr>
              <a:t>lavoratori </a:t>
            </a:r>
            <a:r>
              <a:rPr lang="it-IT" sz="1600" dirty="0">
                <a:solidFill>
                  <a:schemeClr val="bg1"/>
                </a:solidFill>
              </a:rPr>
              <a:t>dipendenti del settore pubblico (un tempo gestite dall’INPDAP)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7DBD560C-6620-9A6C-CEC6-C7E802EF9BA0}"/>
              </a:ext>
            </a:extLst>
          </p:cNvPr>
          <p:cNvSpPr txBox="1"/>
          <p:nvPr/>
        </p:nvSpPr>
        <p:spPr>
          <a:xfrm>
            <a:off x="7055701" y="3989025"/>
            <a:ext cx="2609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solidFill>
                  <a:schemeClr val="bg1"/>
                </a:solidFill>
              </a:rPr>
              <a:t>CASSE PROFESSIONALI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36C3B9F2-0257-F1D5-B5CA-650CE54759B0}"/>
              </a:ext>
            </a:extLst>
          </p:cNvPr>
          <p:cNvSpPr txBox="1"/>
          <p:nvPr/>
        </p:nvSpPr>
        <p:spPr>
          <a:xfrm>
            <a:off x="6402683" y="4652424"/>
            <a:ext cx="40420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solidFill>
                  <a:schemeClr val="bg1"/>
                </a:solidFill>
              </a:rPr>
              <a:t>19 Casse alle quali sono iscritti i </a:t>
            </a:r>
            <a:r>
              <a:rPr lang="it-IT" sz="1600" b="1" dirty="0">
                <a:solidFill>
                  <a:schemeClr val="bg1"/>
                </a:solidFill>
              </a:rPr>
              <a:t>liberi professionisti </a:t>
            </a:r>
            <a:r>
              <a:rPr lang="it-IT" sz="1600" dirty="0">
                <a:solidFill>
                  <a:schemeClr val="bg1"/>
                </a:solidFill>
              </a:rPr>
              <a:t>e alcuni lavoratori per integrare i contributi versati all’AGO.</a:t>
            </a:r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5A0726BD-0345-216D-D9BD-CE9D931E2BF9}"/>
              </a:ext>
            </a:extLst>
          </p:cNvPr>
          <p:cNvSpPr/>
          <p:nvPr/>
        </p:nvSpPr>
        <p:spPr>
          <a:xfrm>
            <a:off x="2474003" y="1321565"/>
            <a:ext cx="514158" cy="5141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Ovale 39">
            <a:extLst>
              <a:ext uri="{FF2B5EF4-FFF2-40B4-BE49-F238E27FC236}">
                <a16:creationId xmlns:a16="http://schemas.microsoft.com/office/drawing/2014/main" id="{5E1F8787-C4E0-4098-281E-4873A8D7C6A5}"/>
              </a:ext>
            </a:extLst>
          </p:cNvPr>
          <p:cNvSpPr/>
          <p:nvPr/>
        </p:nvSpPr>
        <p:spPr>
          <a:xfrm>
            <a:off x="6978844" y="1326257"/>
            <a:ext cx="514158" cy="5141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5F031325-FB78-55E9-1CE7-5494C562A00A}"/>
              </a:ext>
            </a:extLst>
          </p:cNvPr>
          <p:cNvSpPr txBox="1"/>
          <p:nvPr/>
        </p:nvSpPr>
        <p:spPr>
          <a:xfrm>
            <a:off x="2533443" y="1272639"/>
            <a:ext cx="7759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srgbClr val="CFBB33"/>
                </a:solidFill>
              </a:rPr>
              <a:t>1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0303C31-6931-D923-209C-8F514AEBF91F}"/>
              </a:ext>
            </a:extLst>
          </p:cNvPr>
          <p:cNvSpPr txBox="1"/>
          <p:nvPr/>
        </p:nvSpPr>
        <p:spPr>
          <a:xfrm>
            <a:off x="7035808" y="1269257"/>
            <a:ext cx="7759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srgbClr val="55C66E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86685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567" y="1144180"/>
            <a:ext cx="5743647" cy="2833632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646ADEF-9DEA-842A-2A7A-0AAE7EAF7E8E}"/>
              </a:ext>
            </a:extLst>
          </p:cNvPr>
          <p:cNvSpPr txBox="1"/>
          <p:nvPr/>
        </p:nvSpPr>
        <p:spPr>
          <a:xfrm>
            <a:off x="1575197" y="4916468"/>
            <a:ext cx="2843868" cy="109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276225">
              <a:lnSpc>
                <a:spcPts val="4000"/>
              </a:lnSpc>
              <a:buFont typeface="Arial" panose="020B0604020202020204" pitchFamily="34" charset="0"/>
              <a:buChar char="•"/>
            </a:pPr>
            <a:r>
              <a:rPr lang="it-IT" sz="3200" b="1" dirty="0">
                <a:solidFill>
                  <a:srgbClr val="0054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Contributi</a:t>
            </a:r>
          </a:p>
          <a:p>
            <a:pPr marL="457200" indent="-276225">
              <a:lnSpc>
                <a:spcPts val="4000"/>
              </a:lnSpc>
              <a:buFont typeface="Arial" panose="020B0604020202020204" pitchFamily="34" charset="0"/>
              <a:buChar char="•"/>
            </a:pPr>
            <a:r>
              <a:rPr lang="it-IT" sz="3200" b="1" dirty="0">
                <a:solidFill>
                  <a:srgbClr val="0054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Fiscalità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DE31D27-0E8A-5163-2BBB-7B3C17E38714}"/>
              </a:ext>
            </a:extLst>
          </p:cNvPr>
          <p:cNvSpPr txBox="1"/>
          <p:nvPr/>
        </p:nvSpPr>
        <p:spPr>
          <a:xfrm>
            <a:off x="5241853" y="4418383"/>
            <a:ext cx="6103076" cy="1596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276225">
              <a:lnSpc>
                <a:spcPts val="4000"/>
              </a:lnSpc>
              <a:buFont typeface="Arial" panose="020B0604020202020204" pitchFamily="34" charset="0"/>
              <a:buChar char="•"/>
            </a:pPr>
            <a:r>
              <a:rPr lang="it-IT" sz="3200" b="1" dirty="0">
                <a:solidFill>
                  <a:srgbClr val="0054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Contributi</a:t>
            </a:r>
          </a:p>
          <a:p>
            <a:pPr marL="457200" indent="-276225">
              <a:lnSpc>
                <a:spcPts val="4000"/>
              </a:lnSpc>
              <a:buFont typeface="Arial" panose="020B0604020202020204" pitchFamily="34" charset="0"/>
              <a:buChar char="•"/>
            </a:pPr>
            <a:r>
              <a:rPr lang="it-IT" sz="3200" b="1" dirty="0">
                <a:solidFill>
                  <a:srgbClr val="0054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Fiscalità</a:t>
            </a:r>
          </a:p>
          <a:p>
            <a:pPr marL="457200" indent="-276225">
              <a:lnSpc>
                <a:spcPts val="4000"/>
              </a:lnSpc>
              <a:buFont typeface="Arial" panose="020B0604020202020204" pitchFamily="34" charset="0"/>
              <a:buChar char="•"/>
            </a:pPr>
            <a:r>
              <a:rPr lang="it-IT" sz="3200" b="1" spc="-100" dirty="0">
                <a:solidFill>
                  <a:srgbClr val="0054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Proventi degli investimenti 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141B7A93-B67B-BE0E-7204-E704A35798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593" y="1367161"/>
            <a:ext cx="2815915" cy="3319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Connettore 1 7">
            <a:extLst>
              <a:ext uri="{FF2B5EF4-FFF2-40B4-BE49-F238E27FC236}">
                <a16:creationId xmlns:a16="http://schemas.microsoft.com/office/drawing/2014/main" id="{0DE35D28-CBDE-DCF2-DDA0-92A813A89965}"/>
              </a:ext>
            </a:extLst>
          </p:cNvPr>
          <p:cNvCxnSpPr/>
          <p:nvPr/>
        </p:nvCxnSpPr>
        <p:spPr>
          <a:xfrm>
            <a:off x="5734220" y="5071128"/>
            <a:ext cx="1544714" cy="31926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1">
            <a:extLst>
              <a:ext uri="{FF2B5EF4-FFF2-40B4-BE49-F238E27FC236}">
                <a16:creationId xmlns:a16="http://schemas.microsoft.com/office/drawing/2014/main" id="{9B354F2C-6839-AF6B-6A69-FB41DF33987D}"/>
              </a:ext>
            </a:extLst>
          </p:cNvPr>
          <p:cNvCxnSpPr/>
          <p:nvPr/>
        </p:nvCxnSpPr>
        <p:spPr>
          <a:xfrm flipV="1">
            <a:off x="5734220" y="5071128"/>
            <a:ext cx="1448402" cy="3277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F596C857-2241-35DA-F24A-F5DE9049C6E2}"/>
              </a:ext>
            </a:extLst>
          </p:cNvPr>
          <p:cNvCxnSpPr>
            <a:cxnSpLocks/>
          </p:cNvCxnSpPr>
          <p:nvPr/>
        </p:nvCxnSpPr>
        <p:spPr>
          <a:xfrm flipH="1">
            <a:off x="3944392" y="5299833"/>
            <a:ext cx="1441496" cy="402324"/>
          </a:xfrm>
          <a:prstGeom prst="straightConnector1">
            <a:avLst/>
          </a:prstGeom>
          <a:ln w="635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06DDB6E2-DD3A-9202-CF08-AB7DC84F9AB4}"/>
              </a:ext>
            </a:extLst>
          </p:cNvPr>
          <p:cNvCxnSpPr>
            <a:cxnSpLocks/>
          </p:cNvCxnSpPr>
          <p:nvPr/>
        </p:nvCxnSpPr>
        <p:spPr>
          <a:xfrm>
            <a:off x="4974820" y="1473200"/>
            <a:ext cx="0" cy="3743382"/>
          </a:xfrm>
          <a:prstGeom prst="line">
            <a:avLst/>
          </a:prstGeom>
          <a:ln>
            <a:solidFill>
              <a:schemeClr val="dk1">
                <a:shade val="90000"/>
                <a:alpha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D1ED3715-518A-BBD7-6BA4-733E287495BB}"/>
              </a:ext>
            </a:extLst>
          </p:cNvPr>
          <p:cNvCxnSpPr>
            <a:cxnSpLocks/>
          </p:cNvCxnSpPr>
          <p:nvPr/>
        </p:nvCxnSpPr>
        <p:spPr>
          <a:xfrm>
            <a:off x="4974820" y="5765529"/>
            <a:ext cx="0" cy="121563"/>
          </a:xfrm>
          <a:prstGeom prst="line">
            <a:avLst/>
          </a:prstGeom>
          <a:ln>
            <a:solidFill>
              <a:schemeClr val="dk1">
                <a:shade val="90000"/>
                <a:alpha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6739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5619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3966" y="6353238"/>
            <a:ext cx="2161905" cy="504762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714798" y="4084317"/>
            <a:ext cx="4322097" cy="1122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4000"/>
              </a:lnSpc>
              <a:defRPr/>
            </a:pPr>
            <a:r>
              <a:rPr lang="it-IT" sz="3800" b="1" dirty="0">
                <a:solidFill>
                  <a:srgbClr val="005477"/>
                </a:solidFill>
              </a:rPr>
              <a:t>REDDITO PROFESSIONALE</a:t>
            </a:r>
          </a:p>
        </p:txBody>
      </p:sp>
    </p:spTree>
    <p:extLst>
      <p:ext uri="{BB962C8B-B14F-4D97-AF65-F5344CB8AC3E}">
        <p14:creationId xmlns:p14="http://schemas.microsoft.com/office/powerpoint/2010/main" val="2913006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57922" y="959005"/>
            <a:ext cx="11062010" cy="4642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000"/>
              </a:lnSpc>
              <a:spcBef>
                <a:spcPts val="1800"/>
              </a:spcBef>
              <a:spcAft>
                <a:spcPts val="1200"/>
              </a:spcAft>
            </a:pPr>
            <a:r>
              <a:rPr lang="it-IT" sz="3200" spc="-100" dirty="0">
                <a:solidFill>
                  <a:srgbClr val="005477"/>
                </a:solidFill>
                <a:latin typeface="Calibri" pitchFamily="34" charset="0"/>
              </a:rPr>
              <a:t>Il medico o l’odontoiatra produce </a:t>
            </a:r>
            <a:r>
              <a:rPr lang="it-IT" sz="3200" b="1" spc="-100" dirty="0">
                <a:solidFill>
                  <a:srgbClr val="005477"/>
                </a:solidFill>
                <a:latin typeface="Calibri" pitchFamily="34" charset="0"/>
              </a:rPr>
              <a:t>due tipi di reddito professionale</a:t>
            </a:r>
            <a:r>
              <a:rPr lang="it-IT" sz="3200" spc="-100" dirty="0">
                <a:solidFill>
                  <a:srgbClr val="005477"/>
                </a:solidFill>
                <a:latin typeface="Calibri" pitchFamily="34" charset="0"/>
              </a:rPr>
              <a:t>:</a:t>
            </a:r>
          </a:p>
          <a:p>
            <a:pPr marL="457200" indent="-457200" algn="just">
              <a:lnSpc>
                <a:spcPts val="2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it-IT" sz="3200" dirty="0">
                <a:solidFill>
                  <a:srgbClr val="005477"/>
                </a:solidFill>
                <a:latin typeface="Calibri" pitchFamily="34" charset="0"/>
              </a:rPr>
              <a:t>da lavoro autonomo;</a:t>
            </a:r>
          </a:p>
          <a:p>
            <a:pPr marL="457200" indent="-457200" algn="just">
              <a:lnSpc>
                <a:spcPts val="2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it-IT" sz="3200" dirty="0">
                <a:solidFill>
                  <a:srgbClr val="005477"/>
                </a:solidFill>
                <a:latin typeface="Calibri" pitchFamily="34" charset="0"/>
              </a:rPr>
              <a:t>da lavoro dipendente. </a:t>
            </a:r>
          </a:p>
          <a:p>
            <a:pPr algn="just">
              <a:lnSpc>
                <a:spcPts val="2200"/>
              </a:lnSpc>
              <a:spcBef>
                <a:spcPts val="1800"/>
              </a:spcBef>
            </a:pPr>
            <a:endParaRPr lang="it-IT" sz="3200" dirty="0">
              <a:solidFill>
                <a:srgbClr val="005477"/>
              </a:solidFill>
              <a:latin typeface="Calibri" pitchFamily="34" charset="0"/>
            </a:endParaRPr>
          </a:p>
          <a:p>
            <a:pPr indent="-360000" algn="just">
              <a:lnSpc>
                <a:spcPts val="2200"/>
              </a:lnSpc>
              <a:spcBef>
                <a:spcPts val="1800"/>
              </a:spcBef>
            </a:pPr>
            <a:r>
              <a:rPr lang="it-IT" sz="3200" spc="-100" dirty="0">
                <a:solidFill>
                  <a:srgbClr val="005477"/>
                </a:solidFill>
                <a:latin typeface="Calibri" pitchFamily="34" charset="0"/>
              </a:rPr>
              <a:t>Data la coincidenza tra </a:t>
            </a:r>
            <a:r>
              <a:rPr lang="it-IT" sz="3200" b="1" spc="-100" dirty="0">
                <a:solidFill>
                  <a:srgbClr val="005477"/>
                </a:solidFill>
                <a:latin typeface="Calibri" pitchFamily="34" charset="0"/>
              </a:rPr>
              <a:t>imponibile fiscale e</a:t>
            </a:r>
            <a:r>
              <a:rPr lang="it-IT" sz="3200" spc="-100" dirty="0">
                <a:solidFill>
                  <a:srgbClr val="005477"/>
                </a:solidFill>
                <a:latin typeface="Calibri" pitchFamily="34" charset="0"/>
              </a:rPr>
              <a:t> </a:t>
            </a:r>
            <a:r>
              <a:rPr lang="it-IT" sz="3200" b="1" spc="-100" dirty="0">
                <a:solidFill>
                  <a:srgbClr val="005477"/>
                </a:solidFill>
                <a:latin typeface="Calibri" pitchFamily="34" charset="0"/>
              </a:rPr>
              <a:t>imponibile previdenziale, </a:t>
            </a:r>
          </a:p>
          <a:p>
            <a:pPr indent="-360000" algn="just">
              <a:lnSpc>
                <a:spcPts val="2200"/>
              </a:lnSpc>
              <a:spcBef>
                <a:spcPts val="1800"/>
              </a:spcBef>
            </a:pPr>
            <a:r>
              <a:rPr lang="it-IT" sz="3200" spc="-80" dirty="0" err="1">
                <a:solidFill>
                  <a:srgbClr val="005477"/>
                </a:solidFill>
                <a:latin typeface="Calibri" pitchFamily="34" charset="0"/>
              </a:rPr>
              <a:t>l’</a:t>
            </a:r>
            <a:r>
              <a:rPr lang="it-IT" sz="3200" b="1" spc="-80" dirty="0" err="1">
                <a:solidFill>
                  <a:srgbClr val="005477"/>
                </a:solidFill>
                <a:latin typeface="Calibri" pitchFamily="34" charset="0"/>
              </a:rPr>
              <a:t>Enpam</a:t>
            </a:r>
            <a:r>
              <a:rPr lang="it-IT" sz="3200" spc="-80" dirty="0">
                <a:solidFill>
                  <a:srgbClr val="005477"/>
                </a:solidFill>
                <a:latin typeface="Calibri" pitchFamily="34" charset="0"/>
              </a:rPr>
              <a:t> ha l’obbligo della tutela previdenziale del reddito da </a:t>
            </a:r>
            <a:r>
              <a:rPr lang="it-IT" sz="3200" b="1" spc="-80" dirty="0">
                <a:solidFill>
                  <a:srgbClr val="005477"/>
                </a:solidFill>
                <a:latin typeface="Calibri" pitchFamily="34" charset="0"/>
              </a:rPr>
              <a:t>lavoro</a:t>
            </a:r>
          </a:p>
          <a:p>
            <a:pPr indent="-360000" algn="just">
              <a:lnSpc>
                <a:spcPts val="2200"/>
              </a:lnSpc>
              <a:spcBef>
                <a:spcPts val="1800"/>
              </a:spcBef>
            </a:pPr>
            <a:r>
              <a:rPr lang="it-IT" sz="3200" b="1" spc="-80" dirty="0">
                <a:solidFill>
                  <a:srgbClr val="005477"/>
                </a:solidFill>
                <a:latin typeface="Calibri" pitchFamily="34" charset="0"/>
              </a:rPr>
              <a:t> autonomo  (libera professione, convenzione, intramoenia). </a:t>
            </a:r>
          </a:p>
          <a:p>
            <a:pPr indent="-360000" algn="just">
              <a:lnSpc>
                <a:spcPts val="2200"/>
              </a:lnSpc>
              <a:spcBef>
                <a:spcPts val="1800"/>
              </a:spcBef>
            </a:pPr>
            <a:endParaRPr lang="it-IT" sz="3200" b="1" spc="-80" dirty="0">
              <a:solidFill>
                <a:srgbClr val="005477"/>
              </a:solidFill>
              <a:latin typeface="Calibri" pitchFamily="34" charset="0"/>
            </a:endParaRPr>
          </a:p>
          <a:p>
            <a:pPr indent="-360000" algn="just">
              <a:lnSpc>
                <a:spcPts val="2200"/>
              </a:lnSpc>
              <a:spcBef>
                <a:spcPts val="1800"/>
              </a:spcBef>
            </a:pPr>
            <a:r>
              <a:rPr lang="it-IT" sz="3200" spc="-150" dirty="0">
                <a:solidFill>
                  <a:srgbClr val="005477"/>
                </a:solidFill>
                <a:latin typeface="Calibri" pitchFamily="34" charset="0"/>
              </a:rPr>
              <a:t>I fondi di previdenza Enpam sono tutti </a:t>
            </a:r>
            <a:r>
              <a:rPr lang="it-IT" sz="3200" b="1" spc="-150" dirty="0">
                <a:solidFill>
                  <a:srgbClr val="005477"/>
                </a:solidFill>
                <a:latin typeface="Calibri" pitchFamily="34" charset="0"/>
              </a:rPr>
              <a:t>per legge a iscrizione obbligatoria.</a:t>
            </a:r>
          </a:p>
        </p:txBody>
      </p:sp>
    </p:spTree>
    <p:extLst>
      <p:ext uri="{BB962C8B-B14F-4D97-AF65-F5344CB8AC3E}">
        <p14:creationId xmlns:p14="http://schemas.microsoft.com/office/powerpoint/2010/main" val="3584010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ttangolo 44"/>
          <p:cNvSpPr/>
          <p:nvPr/>
        </p:nvSpPr>
        <p:spPr>
          <a:xfrm>
            <a:off x="700113" y="1850065"/>
            <a:ext cx="10761785" cy="3561908"/>
          </a:xfrm>
          <a:prstGeom prst="rect">
            <a:avLst/>
          </a:prstGeom>
          <a:gradFill>
            <a:gsLst>
              <a:gs pos="68000">
                <a:schemeClr val="accent4">
                  <a:lumMod val="40000"/>
                  <a:lumOff val="60000"/>
                </a:schemeClr>
              </a:gs>
              <a:gs pos="3300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7" name="Connettore 1 56"/>
          <p:cNvCxnSpPr/>
          <p:nvPr/>
        </p:nvCxnSpPr>
        <p:spPr>
          <a:xfrm>
            <a:off x="10280847" y="3616424"/>
            <a:ext cx="0" cy="58675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1 42"/>
          <p:cNvCxnSpPr>
            <a:endCxn id="15" idx="0"/>
          </p:cNvCxnSpPr>
          <p:nvPr/>
        </p:nvCxnSpPr>
        <p:spPr>
          <a:xfrm flipH="1" flipV="1">
            <a:off x="8616857" y="4128511"/>
            <a:ext cx="58222" cy="62822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1 27"/>
          <p:cNvCxnSpPr/>
          <p:nvPr/>
        </p:nvCxnSpPr>
        <p:spPr>
          <a:xfrm>
            <a:off x="5002446" y="2869128"/>
            <a:ext cx="233782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ttangolo 72"/>
          <p:cNvSpPr/>
          <p:nvPr/>
        </p:nvSpPr>
        <p:spPr>
          <a:xfrm>
            <a:off x="6394513" y="4124595"/>
            <a:ext cx="1197140" cy="62143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Rettangolo 71"/>
          <p:cNvSpPr/>
          <p:nvPr/>
        </p:nvSpPr>
        <p:spPr>
          <a:xfrm>
            <a:off x="7724428" y="4124595"/>
            <a:ext cx="1789153" cy="62143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/>
          <p:cNvSpPr/>
          <p:nvPr/>
        </p:nvSpPr>
        <p:spPr>
          <a:xfrm>
            <a:off x="0" y="364054"/>
            <a:ext cx="121920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3800" b="1" kern="0" dirty="0">
                <a:solidFill>
                  <a:srgbClr val="005477"/>
                </a:solidFill>
              </a:rPr>
              <a:t>ORGANIZZAZIONE DEI FONDI DI PREVIDENZA ENPAM</a:t>
            </a:r>
            <a:endParaRPr lang="it-IT" sz="3800" kern="0" dirty="0">
              <a:solidFill>
                <a:srgbClr val="005477"/>
              </a:solidFill>
            </a:endParaRPr>
          </a:p>
        </p:txBody>
      </p:sp>
      <p:sp>
        <p:nvSpPr>
          <p:cNvPr id="53" name="Ovale 52"/>
          <p:cNvSpPr/>
          <p:nvPr/>
        </p:nvSpPr>
        <p:spPr>
          <a:xfrm>
            <a:off x="2050997" y="2213947"/>
            <a:ext cx="678873" cy="66172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7"/>
          <p:cNvSpPr txBox="1"/>
          <p:nvPr/>
        </p:nvSpPr>
        <p:spPr>
          <a:xfrm>
            <a:off x="2179278" y="2100130"/>
            <a:ext cx="42231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000" b="1" dirty="0">
                <a:solidFill>
                  <a:schemeClr val="accent1">
                    <a:lumMod val="50000"/>
                  </a:schemeClr>
                </a:solidFill>
              </a:rPr>
              <a:t>2</a:t>
            </a:r>
          </a:p>
        </p:txBody>
      </p:sp>
      <p:grpSp>
        <p:nvGrpSpPr>
          <p:cNvPr id="30" name="Gruppo 29"/>
          <p:cNvGrpSpPr/>
          <p:nvPr/>
        </p:nvGrpSpPr>
        <p:grpSpPr>
          <a:xfrm>
            <a:off x="6956136" y="2375211"/>
            <a:ext cx="3242942" cy="845301"/>
            <a:chOff x="7305097" y="2930644"/>
            <a:chExt cx="3116718" cy="770514"/>
          </a:xfrm>
        </p:grpSpPr>
        <p:sp>
          <p:nvSpPr>
            <p:cNvPr id="80" name="Rettangolo 79"/>
            <p:cNvSpPr/>
            <p:nvPr/>
          </p:nvSpPr>
          <p:spPr>
            <a:xfrm>
              <a:off x="7305097" y="2930644"/>
              <a:ext cx="3116718" cy="770514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CasellaDiTesto 7"/>
            <p:cNvSpPr txBox="1"/>
            <p:nvPr/>
          </p:nvSpPr>
          <p:spPr>
            <a:xfrm>
              <a:off x="7342995" y="3006148"/>
              <a:ext cx="3030821" cy="6381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100"/>
                </a:lnSpc>
              </a:pPr>
              <a:r>
                <a:rPr lang="it-IT" sz="2200" b="1" dirty="0">
                  <a:solidFill>
                    <a:schemeClr val="bg1"/>
                  </a:solidFill>
                </a:rPr>
                <a:t>Fondo dei convenzionati </a:t>
              </a:r>
            </a:p>
            <a:p>
              <a:pPr algn="ctr">
                <a:lnSpc>
                  <a:spcPts val="2100"/>
                </a:lnSpc>
              </a:pPr>
              <a:r>
                <a:rPr lang="it-IT" sz="2200" b="1" dirty="0">
                  <a:solidFill>
                    <a:schemeClr val="bg1"/>
                  </a:solidFill>
                </a:rPr>
                <a:t>e degli accreditati </a:t>
              </a:r>
            </a:p>
          </p:txBody>
        </p:sp>
      </p:grpSp>
      <p:grpSp>
        <p:nvGrpSpPr>
          <p:cNvPr id="29" name="Gruppo 28"/>
          <p:cNvGrpSpPr/>
          <p:nvPr/>
        </p:nvGrpSpPr>
        <p:grpSpPr>
          <a:xfrm>
            <a:off x="6222951" y="3627057"/>
            <a:ext cx="4715216" cy="1119040"/>
            <a:chOff x="6539472" y="4107703"/>
            <a:chExt cx="4715216" cy="1119040"/>
          </a:xfrm>
        </p:grpSpPr>
        <p:sp>
          <p:nvSpPr>
            <p:cNvPr id="71" name="Rettangolo 70"/>
            <p:cNvSpPr/>
            <p:nvPr/>
          </p:nvSpPr>
          <p:spPr>
            <a:xfrm>
              <a:off x="9946884" y="4605312"/>
              <a:ext cx="1307804" cy="62143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54" name="Connettore 1 53"/>
            <p:cNvCxnSpPr/>
            <p:nvPr/>
          </p:nvCxnSpPr>
          <p:spPr>
            <a:xfrm>
              <a:off x="7336455" y="4107703"/>
              <a:ext cx="0" cy="4976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asellaDiTesto 13"/>
            <p:cNvSpPr txBox="1"/>
            <p:nvPr/>
          </p:nvSpPr>
          <p:spPr>
            <a:xfrm>
              <a:off x="6539472" y="4683824"/>
              <a:ext cx="148764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200" b="1" dirty="0">
                  <a:solidFill>
                    <a:srgbClr val="FFFFFF"/>
                  </a:solidFill>
                </a:rPr>
                <a:t>MMG</a:t>
              </a:r>
            </a:p>
          </p:txBody>
        </p:sp>
      </p:grpSp>
      <p:sp>
        <p:nvSpPr>
          <p:cNvPr id="15" name="CasellaDiTesto 14"/>
          <p:cNvSpPr txBox="1"/>
          <p:nvPr/>
        </p:nvSpPr>
        <p:spPr>
          <a:xfrm>
            <a:off x="7720132" y="4128511"/>
            <a:ext cx="179344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it-IT" sz="2200" b="1" dirty="0">
                <a:solidFill>
                  <a:srgbClr val="FFFFFF"/>
                </a:solidFill>
              </a:rPr>
              <a:t>Specialisti</a:t>
            </a:r>
          </a:p>
          <a:p>
            <a:pPr algn="ctr">
              <a:lnSpc>
                <a:spcPts val="2100"/>
              </a:lnSpc>
            </a:pPr>
            <a:r>
              <a:rPr lang="it-IT" sz="2200" b="1" dirty="0">
                <a:solidFill>
                  <a:srgbClr val="FFFFFF"/>
                </a:solidFill>
              </a:rPr>
              <a:t>Ambulatoriali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9626945" y="4128511"/>
            <a:ext cx="136582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it-IT" sz="2200" b="1" dirty="0">
                <a:solidFill>
                  <a:srgbClr val="FFFFFF"/>
                </a:solidFill>
              </a:rPr>
              <a:t>Specialisti</a:t>
            </a:r>
          </a:p>
          <a:p>
            <a:pPr algn="ctr">
              <a:lnSpc>
                <a:spcPts val="2100"/>
              </a:lnSpc>
            </a:pPr>
            <a:r>
              <a:rPr lang="it-IT" sz="2200" b="1" dirty="0">
                <a:solidFill>
                  <a:srgbClr val="FFFFFF"/>
                </a:solidFill>
              </a:rPr>
              <a:t>esterni</a:t>
            </a:r>
          </a:p>
        </p:txBody>
      </p:sp>
      <p:sp>
        <p:nvSpPr>
          <p:cNvPr id="19" name="CasellaDiTesto 18"/>
          <p:cNvSpPr txBox="1"/>
          <p:nvPr/>
        </p:nvSpPr>
        <p:spPr>
          <a:xfrm>
            <a:off x="957862" y="4415945"/>
            <a:ext cx="21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>
                <a:solidFill>
                  <a:schemeClr val="accent4">
                    <a:lumMod val="75000"/>
                  </a:schemeClr>
                </a:solidFill>
              </a:rPr>
              <a:t>GESTIONI</a:t>
            </a:r>
            <a:endParaRPr lang="it-IT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32" name="Connettore 1 31"/>
          <p:cNvCxnSpPr/>
          <p:nvPr/>
        </p:nvCxnSpPr>
        <p:spPr>
          <a:xfrm>
            <a:off x="3788276" y="3622542"/>
            <a:ext cx="0" cy="57596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ttore 1 60"/>
          <p:cNvCxnSpPr/>
          <p:nvPr/>
        </p:nvCxnSpPr>
        <p:spPr>
          <a:xfrm>
            <a:off x="5218432" y="3629117"/>
            <a:ext cx="0" cy="57596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ttore 1 62"/>
          <p:cNvCxnSpPr/>
          <p:nvPr/>
        </p:nvCxnSpPr>
        <p:spPr>
          <a:xfrm>
            <a:off x="4498841" y="3077108"/>
            <a:ext cx="0" cy="5413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ttangolo 73"/>
          <p:cNvSpPr/>
          <p:nvPr/>
        </p:nvSpPr>
        <p:spPr>
          <a:xfrm>
            <a:off x="3637541" y="2419385"/>
            <a:ext cx="1687221" cy="845301"/>
          </a:xfrm>
          <a:prstGeom prst="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3770167" y="2557969"/>
            <a:ext cx="1487640" cy="638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it-IT" sz="2200" b="1" dirty="0">
                <a:solidFill>
                  <a:schemeClr val="bg1"/>
                </a:solidFill>
              </a:rPr>
              <a:t>Fondo </a:t>
            </a:r>
          </a:p>
          <a:p>
            <a:pPr algn="ctr">
              <a:lnSpc>
                <a:spcPts val="2100"/>
              </a:lnSpc>
            </a:pPr>
            <a:r>
              <a:rPr lang="it-IT" sz="2200" b="1" dirty="0">
                <a:solidFill>
                  <a:schemeClr val="bg1"/>
                </a:solidFill>
              </a:rPr>
              <a:t>generale</a:t>
            </a:r>
          </a:p>
        </p:txBody>
      </p:sp>
      <p:sp>
        <p:nvSpPr>
          <p:cNvPr id="69" name="Rettangolo 68"/>
          <p:cNvSpPr/>
          <p:nvPr/>
        </p:nvSpPr>
        <p:spPr>
          <a:xfrm>
            <a:off x="4569575" y="4124595"/>
            <a:ext cx="1307804" cy="6214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0" name="Rettangolo 69"/>
          <p:cNvSpPr/>
          <p:nvPr/>
        </p:nvSpPr>
        <p:spPr>
          <a:xfrm>
            <a:off x="3131246" y="4127998"/>
            <a:ext cx="1307804" cy="62143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>
            <a:off x="3048215" y="4198508"/>
            <a:ext cx="14876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200" b="1" dirty="0">
                <a:solidFill>
                  <a:srgbClr val="FFFFFF"/>
                </a:solidFill>
              </a:rPr>
              <a:t>Quota A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4519315" y="4205083"/>
            <a:ext cx="14876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200" b="1" dirty="0">
                <a:solidFill>
                  <a:srgbClr val="FFFFFF"/>
                </a:solidFill>
              </a:rPr>
              <a:t>Quota B</a:t>
            </a:r>
          </a:p>
        </p:txBody>
      </p:sp>
      <p:cxnSp>
        <p:nvCxnSpPr>
          <p:cNvPr id="59" name="Connettore 1 58"/>
          <p:cNvCxnSpPr/>
          <p:nvPr/>
        </p:nvCxnSpPr>
        <p:spPr>
          <a:xfrm>
            <a:off x="3792035" y="3616424"/>
            <a:ext cx="142856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ttore 1 54"/>
          <p:cNvCxnSpPr/>
          <p:nvPr/>
        </p:nvCxnSpPr>
        <p:spPr>
          <a:xfrm>
            <a:off x="8616857" y="3220512"/>
            <a:ext cx="0" cy="90326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1 46"/>
          <p:cNvCxnSpPr/>
          <p:nvPr/>
        </p:nvCxnSpPr>
        <p:spPr>
          <a:xfrm>
            <a:off x="1842495" y="2914326"/>
            <a:ext cx="1373145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ttore 1 63"/>
          <p:cNvCxnSpPr/>
          <p:nvPr/>
        </p:nvCxnSpPr>
        <p:spPr>
          <a:xfrm>
            <a:off x="1066800" y="4468162"/>
            <a:ext cx="1844607" cy="0"/>
          </a:xfrm>
          <a:prstGeom prst="line">
            <a:avLst/>
          </a:prstGeom>
          <a:ln w="38100" cap="sq">
            <a:solidFill>
              <a:schemeClr val="accent4">
                <a:lumMod val="75000"/>
              </a:schemeClr>
            </a:solidFill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CasellaDiTesto 65"/>
          <p:cNvSpPr txBox="1"/>
          <p:nvPr/>
        </p:nvSpPr>
        <p:spPr>
          <a:xfrm>
            <a:off x="1775368" y="2842048"/>
            <a:ext cx="1284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chemeClr val="accent1">
                    <a:lumMod val="50000"/>
                  </a:schemeClr>
                </a:solidFill>
              </a:rPr>
              <a:t>FONDI</a:t>
            </a:r>
          </a:p>
        </p:txBody>
      </p:sp>
      <p:grpSp>
        <p:nvGrpSpPr>
          <p:cNvPr id="67" name="Gruppo 66"/>
          <p:cNvGrpSpPr/>
          <p:nvPr/>
        </p:nvGrpSpPr>
        <p:grpSpPr>
          <a:xfrm>
            <a:off x="1515987" y="3677188"/>
            <a:ext cx="678873" cy="861774"/>
            <a:chOff x="2079567" y="1998997"/>
            <a:chExt cx="678873" cy="861774"/>
          </a:xfrm>
        </p:grpSpPr>
        <p:sp>
          <p:nvSpPr>
            <p:cNvPr id="76" name="Ovale 75"/>
            <p:cNvSpPr/>
            <p:nvPr/>
          </p:nvSpPr>
          <p:spPr>
            <a:xfrm>
              <a:off x="2079567" y="2112814"/>
              <a:ext cx="678873" cy="66172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7" name="CasellaDiTesto 76"/>
            <p:cNvSpPr txBox="1"/>
            <p:nvPr/>
          </p:nvSpPr>
          <p:spPr>
            <a:xfrm>
              <a:off x="2225039" y="1998997"/>
              <a:ext cx="43271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5000" b="1" dirty="0">
                  <a:solidFill>
                    <a:schemeClr val="accent4">
                      <a:lumMod val="75000"/>
                    </a:schemeClr>
                  </a:solidFill>
                </a:rPr>
                <a:t>5</a:t>
              </a:r>
            </a:p>
          </p:txBody>
        </p:sp>
      </p:grpSp>
      <p:cxnSp>
        <p:nvCxnSpPr>
          <p:cNvPr id="83" name="Connettore 1 82"/>
          <p:cNvCxnSpPr/>
          <p:nvPr/>
        </p:nvCxnSpPr>
        <p:spPr>
          <a:xfrm>
            <a:off x="7019934" y="3616424"/>
            <a:ext cx="326091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25056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2435</Words>
  <Application>Microsoft Office PowerPoint</Application>
  <PresentationFormat>Widescreen</PresentationFormat>
  <Paragraphs>344</Paragraphs>
  <Slides>37</Slides>
  <Notes>23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37</vt:i4>
      </vt:variant>
    </vt:vector>
  </HeadingPairs>
  <TitlesOfParts>
    <vt:vector size="48" baseType="lpstr">
      <vt:lpstr>AauxPro-Regular</vt:lpstr>
      <vt:lpstr>Arial</vt:lpstr>
      <vt:lpstr>Calibri</vt:lpstr>
      <vt:lpstr>Calibri Light</vt:lpstr>
      <vt:lpstr>Helvetica</vt:lpstr>
      <vt:lpstr>Monotype Sorts</vt:lpstr>
      <vt:lpstr>Myriad Pro</vt:lpstr>
      <vt:lpstr>Poppins</vt:lpstr>
      <vt:lpstr>Wingdings</vt:lpstr>
      <vt:lpstr>Wingdings 2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ACQUISTO IN LEASING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Montorselli Laura</dc:creator>
  <cp:lastModifiedBy>Gianmarco Pitzanti</cp:lastModifiedBy>
  <cp:revision>50</cp:revision>
  <dcterms:created xsi:type="dcterms:W3CDTF">2019-11-25T13:36:00Z</dcterms:created>
  <dcterms:modified xsi:type="dcterms:W3CDTF">2024-03-27T09:56:27Z</dcterms:modified>
</cp:coreProperties>
</file>