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sldIdLst>
    <p:sldId id="278" r:id="rId2"/>
    <p:sldId id="364" r:id="rId3"/>
    <p:sldId id="332" r:id="rId4"/>
    <p:sldId id="393" r:id="rId5"/>
    <p:sldId id="286" r:id="rId6"/>
    <p:sldId id="368" r:id="rId7"/>
    <p:sldId id="334" r:id="rId8"/>
    <p:sldId id="333" r:id="rId9"/>
    <p:sldId id="281" r:id="rId10"/>
    <p:sldId id="374" r:id="rId11"/>
    <p:sldId id="337" r:id="rId12"/>
    <p:sldId id="340" r:id="rId13"/>
    <p:sldId id="343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402" r:id="rId22"/>
    <p:sldId id="401" r:id="rId23"/>
    <p:sldId id="403" r:id="rId24"/>
    <p:sldId id="404" r:id="rId25"/>
    <p:sldId id="381" r:id="rId26"/>
    <p:sldId id="377" r:id="rId27"/>
    <p:sldId id="369" r:id="rId28"/>
    <p:sldId id="259" r:id="rId29"/>
    <p:sldId id="288" r:id="rId30"/>
    <p:sldId id="391" r:id="rId31"/>
    <p:sldId id="392" r:id="rId32"/>
    <p:sldId id="258" r:id="rId33"/>
    <p:sldId id="366" r:id="rId34"/>
    <p:sldId id="370" r:id="rId35"/>
    <p:sldId id="382" r:id="rId36"/>
    <p:sldId id="350" r:id="rId37"/>
    <p:sldId id="378" r:id="rId38"/>
    <p:sldId id="405" r:id="rId39"/>
    <p:sldId id="406" r:id="rId40"/>
    <p:sldId id="407" r:id="rId41"/>
    <p:sldId id="408" r:id="rId42"/>
    <p:sldId id="409" r:id="rId43"/>
    <p:sldId id="410" r:id="rId44"/>
    <p:sldId id="352" r:id="rId45"/>
    <p:sldId id="359" r:id="rId46"/>
    <p:sldId id="301" r:id="rId47"/>
    <p:sldId id="303" r:id="rId48"/>
    <p:sldId id="371" r:id="rId49"/>
    <p:sldId id="356" r:id="rId50"/>
    <p:sldId id="309" r:id="rId51"/>
    <p:sldId id="372" r:id="rId52"/>
    <p:sldId id="380" r:id="rId53"/>
    <p:sldId id="373" r:id="rId54"/>
    <p:sldId id="365" r:id="rId55"/>
    <p:sldId id="298" r:id="rId56"/>
    <p:sldId id="299" r:id="rId57"/>
    <p:sldId id="354" r:id="rId58"/>
    <p:sldId id="261" r:id="rId59"/>
    <p:sldId id="262" r:id="rId60"/>
    <p:sldId id="361" r:id="rId61"/>
    <p:sldId id="263" r:id="rId62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zia Re" initials="PR" lastIdx="1" clrIdx="0">
    <p:extLst>
      <p:ext uri="{19B8F6BF-5375-455C-9EA6-DF929625EA0E}">
        <p15:presenceInfo xmlns:p15="http://schemas.microsoft.com/office/powerpoint/2012/main" userId="e459dc732fca8b2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99"/>
    <a:srgbClr val="FFCC99"/>
    <a:srgbClr val="DA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94" autoAdjust="0"/>
  </p:normalViewPr>
  <p:slideViewPr>
    <p:cSldViewPr snapToGrid="0" snapToObjects="1">
      <p:cViewPr varScale="1">
        <p:scale>
          <a:sx n="68" d="100"/>
          <a:sy n="68" d="100"/>
        </p:scale>
        <p:origin x="1440" y="60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4051C-D006-408F-A2A8-0CB63C5125F8}" type="doc">
      <dgm:prSet loTypeId="urn:microsoft.com/office/officeart/2005/8/layout/target3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CB8870B-D61D-4CC2-A817-0979E7E6185B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it-IT" sz="6000" b="1" dirty="0">
              <a:solidFill>
                <a:schemeClr val="accent1">
                  <a:lumMod val="75000"/>
                </a:schemeClr>
              </a:solidFill>
            </a:rPr>
            <a:t>Prescrizioni</a:t>
          </a:r>
        </a:p>
        <a:p>
          <a:pPr rtl="0"/>
          <a:r>
            <a:rPr lang="it-IT" sz="6000" b="1">
              <a:solidFill>
                <a:schemeClr val="accent1">
                  <a:lumMod val="75000"/>
                </a:schemeClr>
              </a:solidFill>
            </a:rPr>
            <a:t>Certificazioni </a:t>
          </a:r>
          <a:endParaRPr lang="it-IT" sz="6000" dirty="0">
            <a:solidFill>
              <a:schemeClr val="accent1">
                <a:lumMod val="75000"/>
              </a:schemeClr>
            </a:solidFill>
          </a:endParaRPr>
        </a:p>
      </dgm:t>
    </dgm:pt>
    <dgm:pt modelId="{7CAC4DA6-7373-4366-B40D-4DCE4919975C}" type="parTrans" cxnId="{FC46BB55-2D06-4A66-B267-0FB469929F1A}">
      <dgm:prSet/>
      <dgm:spPr/>
      <dgm:t>
        <a:bodyPr/>
        <a:lstStyle/>
        <a:p>
          <a:endParaRPr lang="it-IT"/>
        </a:p>
      </dgm:t>
    </dgm:pt>
    <dgm:pt modelId="{F5D9D514-6C07-491F-8C2D-5DE06DB68AE2}" type="sibTrans" cxnId="{FC46BB55-2D06-4A66-B267-0FB469929F1A}">
      <dgm:prSet/>
      <dgm:spPr/>
      <dgm:t>
        <a:bodyPr/>
        <a:lstStyle/>
        <a:p>
          <a:endParaRPr lang="it-IT"/>
        </a:p>
      </dgm:t>
    </dgm:pt>
    <dgm:pt modelId="{D62D6EDB-8B75-415B-AB49-B5BEFA2B64C4}" type="pres">
      <dgm:prSet presAssocID="{6434051C-D006-408F-A2A8-0CB63C5125F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2E5AB85-0B20-43AA-A19F-3AB2D11FF76C}" type="pres">
      <dgm:prSet presAssocID="{CCB8870B-D61D-4CC2-A817-0979E7E6185B}" presName="circle1" presStyleLbl="node1" presStyleIdx="0" presStyleCnt="1"/>
      <dgm:spPr/>
    </dgm:pt>
    <dgm:pt modelId="{0BE49659-0059-4746-9973-3C787F98D2B5}" type="pres">
      <dgm:prSet presAssocID="{CCB8870B-D61D-4CC2-A817-0979E7E6185B}" presName="space" presStyleCnt="0"/>
      <dgm:spPr/>
    </dgm:pt>
    <dgm:pt modelId="{87EADA28-67D7-4DF5-AB31-F689E9408C8E}" type="pres">
      <dgm:prSet presAssocID="{CCB8870B-D61D-4CC2-A817-0979E7E6185B}" presName="rect1" presStyleLbl="alignAcc1" presStyleIdx="0" presStyleCnt="1" custLinFactNeighborY="-19046"/>
      <dgm:spPr/>
    </dgm:pt>
    <dgm:pt modelId="{B14A281F-9684-4364-9D76-67A97BC6A2E7}" type="pres">
      <dgm:prSet presAssocID="{CCB8870B-D61D-4CC2-A817-0979E7E6185B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FC46BB55-2D06-4A66-B267-0FB469929F1A}" srcId="{6434051C-D006-408F-A2A8-0CB63C5125F8}" destId="{CCB8870B-D61D-4CC2-A817-0979E7E6185B}" srcOrd="0" destOrd="0" parTransId="{7CAC4DA6-7373-4366-B40D-4DCE4919975C}" sibTransId="{F5D9D514-6C07-491F-8C2D-5DE06DB68AE2}"/>
    <dgm:cxn modelId="{AF1433D5-1C48-4313-AA9C-13FC5FB29EBF}" type="presOf" srcId="{6434051C-D006-408F-A2A8-0CB63C5125F8}" destId="{D62D6EDB-8B75-415B-AB49-B5BEFA2B64C4}" srcOrd="0" destOrd="0" presId="urn:microsoft.com/office/officeart/2005/8/layout/target3"/>
    <dgm:cxn modelId="{F7E9DADC-C7C4-4AE4-BB1F-53E846B2F968}" type="presOf" srcId="{CCB8870B-D61D-4CC2-A817-0979E7E6185B}" destId="{B14A281F-9684-4364-9D76-67A97BC6A2E7}" srcOrd="1" destOrd="0" presId="urn:microsoft.com/office/officeart/2005/8/layout/target3"/>
    <dgm:cxn modelId="{C7BC6FF6-3074-45DF-B712-A7222D751845}" type="presOf" srcId="{CCB8870B-D61D-4CC2-A817-0979E7E6185B}" destId="{87EADA28-67D7-4DF5-AB31-F689E9408C8E}" srcOrd="0" destOrd="0" presId="urn:microsoft.com/office/officeart/2005/8/layout/target3"/>
    <dgm:cxn modelId="{DDD24D7A-18C1-479D-9EA9-FCE6AE25A0F8}" type="presParOf" srcId="{D62D6EDB-8B75-415B-AB49-B5BEFA2B64C4}" destId="{82E5AB85-0B20-43AA-A19F-3AB2D11FF76C}" srcOrd="0" destOrd="0" presId="urn:microsoft.com/office/officeart/2005/8/layout/target3"/>
    <dgm:cxn modelId="{1E77FF72-82C2-4C73-9BE4-BDA021BF5DE2}" type="presParOf" srcId="{D62D6EDB-8B75-415B-AB49-B5BEFA2B64C4}" destId="{0BE49659-0059-4746-9973-3C787F98D2B5}" srcOrd="1" destOrd="0" presId="urn:microsoft.com/office/officeart/2005/8/layout/target3"/>
    <dgm:cxn modelId="{CA7D0B30-9A13-4404-A1F1-64DA39C9AD8B}" type="presParOf" srcId="{D62D6EDB-8B75-415B-AB49-B5BEFA2B64C4}" destId="{87EADA28-67D7-4DF5-AB31-F689E9408C8E}" srcOrd="2" destOrd="0" presId="urn:microsoft.com/office/officeart/2005/8/layout/target3"/>
    <dgm:cxn modelId="{DBB333B6-5F08-4CE9-8C48-AF781F370152}" type="presParOf" srcId="{D62D6EDB-8B75-415B-AB49-B5BEFA2B64C4}" destId="{B14A281F-9684-4364-9D76-67A97BC6A2E7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DD4CE-94BD-45A2-A6E1-2A2DB579E8C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it-IT"/>
        </a:p>
      </dgm:t>
    </dgm:pt>
    <dgm:pt modelId="{2F17D1FE-E48E-4C60-ACEB-C85AF5E7030F}">
      <dgm:prSet custT="1"/>
      <dgm:spPr/>
      <dgm:t>
        <a:bodyPr/>
        <a:lstStyle/>
        <a:p>
          <a:pPr rtl="0"/>
          <a:r>
            <a:rPr lang="it-IT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PRESCRIZIONI</a:t>
          </a:r>
          <a:endParaRPr lang="it-IT" sz="1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875B1F5-6EE3-4EB9-97AD-6F908AC624FB}" type="parTrans" cxnId="{B81396F3-5C97-4C22-AC8F-583AE39580DF}">
      <dgm:prSet/>
      <dgm:spPr/>
      <dgm:t>
        <a:bodyPr/>
        <a:lstStyle/>
        <a:p>
          <a:endParaRPr lang="it-IT"/>
        </a:p>
      </dgm:t>
    </dgm:pt>
    <dgm:pt modelId="{238D9A65-A261-438D-BFEB-F5BDBC3BD129}" type="sibTrans" cxnId="{B81396F3-5C97-4C22-AC8F-583AE39580DF}">
      <dgm:prSet/>
      <dgm:spPr/>
      <dgm:t>
        <a:bodyPr/>
        <a:lstStyle/>
        <a:p>
          <a:endParaRPr lang="it-IT"/>
        </a:p>
      </dgm:t>
    </dgm:pt>
    <dgm:pt modelId="{BE4D00E6-99A4-428D-A508-E93D2995DB7D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Farmaci</a:t>
          </a:r>
          <a:endParaRPr lang="it-IT" sz="16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18C2EA9-87DD-4667-AD8F-0F12027288F3}" type="parTrans" cxnId="{DF48516A-0556-4261-9E42-F274F418C2C4}">
      <dgm:prSet/>
      <dgm:spPr/>
      <dgm:t>
        <a:bodyPr/>
        <a:lstStyle/>
        <a:p>
          <a:endParaRPr lang="it-IT"/>
        </a:p>
      </dgm:t>
    </dgm:pt>
    <dgm:pt modelId="{B9042EF7-9353-4994-BCEA-7552494969CD}" type="sibTrans" cxnId="{DF48516A-0556-4261-9E42-F274F418C2C4}">
      <dgm:prSet/>
      <dgm:spPr/>
      <dgm:t>
        <a:bodyPr/>
        <a:lstStyle/>
        <a:p>
          <a:endParaRPr lang="it-IT"/>
        </a:p>
      </dgm:t>
    </dgm:pt>
    <dgm:pt modelId="{926E2C09-4280-4C79-86C2-80CE611E1BD7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Es. laboratorio</a:t>
          </a:r>
          <a:endParaRPr lang="it-IT" sz="16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47D239D-FCBC-436A-9B55-E0507A646150}" type="parTrans" cxnId="{15711760-8522-4DDA-8F79-C1F68D581937}">
      <dgm:prSet/>
      <dgm:spPr/>
      <dgm:t>
        <a:bodyPr/>
        <a:lstStyle/>
        <a:p>
          <a:endParaRPr lang="it-IT"/>
        </a:p>
      </dgm:t>
    </dgm:pt>
    <dgm:pt modelId="{BFB8CC67-A53F-4A16-9B09-207FF16E1C14}" type="sibTrans" cxnId="{15711760-8522-4DDA-8F79-C1F68D581937}">
      <dgm:prSet/>
      <dgm:spPr/>
      <dgm:t>
        <a:bodyPr/>
        <a:lstStyle/>
        <a:p>
          <a:endParaRPr lang="it-IT"/>
        </a:p>
      </dgm:t>
    </dgm:pt>
    <dgm:pt modelId="{B4E919C5-5DFD-4F74-8B59-133DF21AA2F1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Es. strumentali</a:t>
          </a:r>
        </a:p>
      </dgm:t>
    </dgm:pt>
    <dgm:pt modelId="{7C12226B-9FD3-4ADF-9205-69F37B2623BF}" type="parTrans" cxnId="{46663CA6-C667-473D-8A2D-97C574C65BD3}">
      <dgm:prSet/>
      <dgm:spPr/>
      <dgm:t>
        <a:bodyPr/>
        <a:lstStyle/>
        <a:p>
          <a:endParaRPr lang="it-IT"/>
        </a:p>
      </dgm:t>
    </dgm:pt>
    <dgm:pt modelId="{12FD0393-B12B-4A68-B978-775CE81D1A59}" type="sibTrans" cxnId="{46663CA6-C667-473D-8A2D-97C574C65BD3}">
      <dgm:prSet/>
      <dgm:spPr/>
      <dgm:t>
        <a:bodyPr/>
        <a:lstStyle/>
        <a:p>
          <a:endParaRPr lang="it-IT"/>
        </a:p>
      </dgm:t>
    </dgm:pt>
    <dgm:pt modelId="{C3685124-E9BD-49FE-9DD6-3F964148C5B9}">
      <dgm:prSet custT="1"/>
      <dgm:spPr/>
      <dgm:t>
        <a:bodyPr/>
        <a:lstStyle/>
        <a:p>
          <a:pPr rtl="0"/>
          <a:r>
            <a:rPr lang="it-IT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CERTIFICATI</a:t>
          </a:r>
          <a:r>
            <a:rPr lang="it-IT" sz="1050" b="1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it-IT" sz="1200" b="1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it-IT" sz="12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6BFF687-1D1C-4626-8AA9-7DDB89C63704}" type="parTrans" cxnId="{151AA848-29D9-4BCC-A34D-2834707452D5}">
      <dgm:prSet/>
      <dgm:spPr/>
      <dgm:t>
        <a:bodyPr/>
        <a:lstStyle/>
        <a:p>
          <a:endParaRPr lang="it-IT"/>
        </a:p>
      </dgm:t>
    </dgm:pt>
    <dgm:pt modelId="{D4196B2E-4A21-4394-8C54-2A86614CC1D4}" type="sibTrans" cxnId="{151AA848-29D9-4BCC-A34D-2834707452D5}">
      <dgm:prSet/>
      <dgm:spPr/>
      <dgm:t>
        <a:bodyPr/>
        <a:lstStyle/>
        <a:p>
          <a:endParaRPr lang="it-IT"/>
        </a:p>
      </dgm:t>
    </dgm:pt>
    <dgm:pt modelId="{65BF5C7E-1E50-48EC-9F4D-5E725B756CBD}">
      <dgm:prSet custT="1"/>
      <dgm:spPr/>
      <dgm:t>
        <a:bodyPr/>
        <a:lstStyle/>
        <a:p>
          <a:pPr rtl="0">
            <a:buNone/>
          </a:pPr>
          <a:r>
            <a:rPr lang="it-IT" sz="2400" b="1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it-IT" sz="2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C3127B6-9120-4357-AE1C-5E9524D4C5B7}" type="parTrans" cxnId="{24BB76B3-B3B3-4AFE-928E-56FEABB69ADC}">
      <dgm:prSet/>
      <dgm:spPr/>
      <dgm:t>
        <a:bodyPr/>
        <a:lstStyle/>
        <a:p>
          <a:endParaRPr lang="it-IT"/>
        </a:p>
      </dgm:t>
    </dgm:pt>
    <dgm:pt modelId="{E203ADF2-6507-46F1-A9A8-7CC6F1A0C5F4}" type="sibTrans" cxnId="{24BB76B3-B3B3-4AFE-928E-56FEABB69ADC}">
      <dgm:prSet/>
      <dgm:spPr/>
      <dgm:t>
        <a:bodyPr/>
        <a:lstStyle/>
        <a:p>
          <a:endParaRPr lang="it-IT"/>
        </a:p>
      </dgm:t>
    </dgm:pt>
    <dgm:pt modelId="{D8F7F16F-496C-407C-BC6E-47C99A00184E}">
      <dgm:prSet custT="1"/>
      <dgm:spPr/>
      <dgm:t>
        <a:bodyPr/>
        <a:lstStyle/>
        <a:p>
          <a:pPr rtl="0"/>
          <a:r>
            <a:rPr lang="it-IT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DENUNCE</a:t>
          </a:r>
          <a:endParaRPr lang="it-IT" sz="1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9756B04-BE0E-42E6-AC29-8EF39ABD4EFA}" type="parTrans" cxnId="{0E16E61D-8F23-4829-96AC-069416993BC2}">
      <dgm:prSet/>
      <dgm:spPr/>
      <dgm:t>
        <a:bodyPr/>
        <a:lstStyle/>
        <a:p>
          <a:endParaRPr lang="it-IT"/>
        </a:p>
      </dgm:t>
    </dgm:pt>
    <dgm:pt modelId="{13DEF59A-7ECA-4858-BDE4-C178DF47CDBB}" type="sibTrans" cxnId="{0E16E61D-8F23-4829-96AC-069416993BC2}">
      <dgm:prSet/>
      <dgm:spPr/>
      <dgm:t>
        <a:bodyPr/>
        <a:lstStyle/>
        <a:p>
          <a:endParaRPr lang="it-IT"/>
        </a:p>
      </dgm:t>
    </dgm:pt>
    <dgm:pt modelId="{46278F03-ED91-4EC2-BC8E-9AC64F4B5F10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Amministrative</a:t>
          </a:r>
        </a:p>
      </dgm:t>
    </dgm:pt>
    <dgm:pt modelId="{B46B7400-4E9B-4063-B4C6-B4E42295F497}" type="parTrans" cxnId="{64408814-BE32-4370-B1EA-5C28AD4969DD}">
      <dgm:prSet/>
      <dgm:spPr/>
      <dgm:t>
        <a:bodyPr/>
        <a:lstStyle/>
        <a:p>
          <a:endParaRPr lang="it-IT"/>
        </a:p>
      </dgm:t>
    </dgm:pt>
    <dgm:pt modelId="{B70C3660-034C-467E-8B89-9B680410FE05}" type="sibTrans" cxnId="{64408814-BE32-4370-B1EA-5C28AD4969DD}">
      <dgm:prSet/>
      <dgm:spPr/>
      <dgm:t>
        <a:bodyPr/>
        <a:lstStyle/>
        <a:p>
          <a:endParaRPr lang="it-IT"/>
        </a:p>
      </dgm:t>
    </dgm:pt>
    <dgm:pt modelId="{D7A6DE27-B85A-404E-B803-275A251EE2EC}">
      <dgm:prSet custT="1"/>
      <dgm:spPr/>
      <dgm:t>
        <a:bodyPr/>
        <a:lstStyle/>
        <a:p>
          <a:pPr rtl="0"/>
          <a:r>
            <a:rPr lang="it-IT" sz="1600" b="1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Sanitarie</a:t>
          </a:r>
          <a:endParaRPr lang="it-IT" sz="1600" b="1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5715F5E-2DA7-469E-914C-8F0E49D27CA8}" type="parTrans" cxnId="{0B6B9724-9D2D-4BE9-9228-27D75B845AE8}">
      <dgm:prSet/>
      <dgm:spPr/>
      <dgm:t>
        <a:bodyPr/>
        <a:lstStyle/>
        <a:p>
          <a:endParaRPr lang="it-IT"/>
        </a:p>
      </dgm:t>
    </dgm:pt>
    <dgm:pt modelId="{3268399A-C433-4728-B570-A90F18C71830}" type="sibTrans" cxnId="{0B6B9724-9D2D-4BE9-9228-27D75B845AE8}">
      <dgm:prSet/>
      <dgm:spPr/>
      <dgm:t>
        <a:bodyPr/>
        <a:lstStyle/>
        <a:p>
          <a:endParaRPr lang="it-IT"/>
        </a:p>
      </dgm:t>
    </dgm:pt>
    <dgm:pt modelId="{C7840339-D3DC-490B-A13D-29362D09A1B6}">
      <dgm:prSet custT="1"/>
      <dgm:spPr/>
      <dgm:t>
        <a:bodyPr/>
        <a:lstStyle/>
        <a:p>
          <a:pPr rtl="0"/>
          <a:r>
            <a:rPr lang="it-IT" sz="1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DENUNCE  GIUDIZIARIE</a:t>
          </a:r>
        </a:p>
      </dgm:t>
    </dgm:pt>
    <dgm:pt modelId="{726D25D3-87CB-40A4-A3E8-FDDE70F7F311}" type="parTrans" cxnId="{AAC08B85-5C89-49DB-8E42-DFB3E2AB1054}">
      <dgm:prSet/>
      <dgm:spPr/>
      <dgm:t>
        <a:bodyPr/>
        <a:lstStyle/>
        <a:p>
          <a:endParaRPr lang="it-IT"/>
        </a:p>
      </dgm:t>
    </dgm:pt>
    <dgm:pt modelId="{7DFE4E17-8DE6-47EC-9626-0406028E137C}" type="sibTrans" cxnId="{AAC08B85-5C89-49DB-8E42-DFB3E2AB1054}">
      <dgm:prSet/>
      <dgm:spPr/>
      <dgm:t>
        <a:bodyPr/>
        <a:lstStyle/>
        <a:p>
          <a:endParaRPr lang="it-IT"/>
        </a:p>
      </dgm:t>
    </dgm:pt>
    <dgm:pt modelId="{897021A9-7A7C-4C75-9A14-EF55F3A9F181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Referto</a:t>
          </a:r>
          <a:endParaRPr lang="it-IT" sz="16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A2C0878-03C0-4A4F-9DF5-9EF4FAB8A4DB}" type="parTrans" cxnId="{E2E8F28F-A5B2-4BB2-9269-561339AD8D1C}">
      <dgm:prSet/>
      <dgm:spPr/>
      <dgm:t>
        <a:bodyPr/>
        <a:lstStyle/>
        <a:p>
          <a:endParaRPr lang="it-IT"/>
        </a:p>
      </dgm:t>
    </dgm:pt>
    <dgm:pt modelId="{E7141419-1EA6-4F49-A7F7-2509ABB2758B}" type="sibTrans" cxnId="{E2E8F28F-A5B2-4BB2-9269-561339AD8D1C}">
      <dgm:prSet/>
      <dgm:spPr/>
      <dgm:t>
        <a:bodyPr/>
        <a:lstStyle/>
        <a:p>
          <a:endParaRPr lang="it-IT"/>
        </a:p>
      </dgm:t>
    </dgm:pt>
    <dgm:pt modelId="{F207B6F5-26FD-4CC1-B8DD-8437F31769F0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Denuncia/rapporto</a:t>
          </a:r>
        </a:p>
      </dgm:t>
    </dgm:pt>
    <dgm:pt modelId="{CC9B132B-B4AB-4A27-B013-F55564810727}" type="parTrans" cxnId="{07E11F22-7E2A-44BB-A190-E545F8B9F946}">
      <dgm:prSet/>
      <dgm:spPr/>
      <dgm:t>
        <a:bodyPr/>
        <a:lstStyle/>
        <a:p>
          <a:endParaRPr lang="it-IT"/>
        </a:p>
      </dgm:t>
    </dgm:pt>
    <dgm:pt modelId="{6103AC48-C2A8-4315-A2BB-0E22F7E6965C}" type="sibTrans" cxnId="{07E11F22-7E2A-44BB-A190-E545F8B9F946}">
      <dgm:prSet/>
      <dgm:spPr/>
      <dgm:t>
        <a:bodyPr/>
        <a:lstStyle/>
        <a:p>
          <a:endParaRPr lang="it-IT"/>
        </a:p>
      </dgm:t>
    </dgm:pt>
    <dgm:pt modelId="{B0566ADD-5BA1-486F-854A-F7FBC63F705F}">
      <dgm:prSet custT="1"/>
      <dgm:spPr/>
      <dgm:t>
        <a:bodyPr/>
        <a:lstStyle/>
        <a:p>
          <a:pPr rtl="0">
            <a:buFont typeface="Arial" panose="020B0604020202020204" pitchFamily="34" charset="0"/>
            <a:buChar char="•"/>
          </a:pP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Malattia</a:t>
          </a:r>
        </a:p>
      </dgm:t>
    </dgm:pt>
    <dgm:pt modelId="{511F673E-CBAC-4E40-8B4A-4A8502457C3F}" type="parTrans" cxnId="{A6D61E81-E8DC-4589-BE5B-EE6EBD95D6A6}">
      <dgm:prSet/>
      <dgm:spPr/>
      <dgm:t>
        <a:bodyPr/>
        <a:lstStyle/>
        <a:p>
          <a:endParaRPr lang="it-IT"/>
        </a:p>
      </dgm:t>
    </dgm:pt>
    <dgm:pt modelId="{BF324BBF-119D-4B12-928F-47F12204BCF0}" type="sibTrans" cxnId="{A6D61E81-E8DC-4589-BE5B-EE6EBD95D6A6}">
      <dgm:prSet/>
      <dgm:spPr/>
      <dgm:t>
        <a:bodyPr/>
        <a:lstStyle/>
        <a:p>
          <a:endParaRPr lang="it-IT"/>
        </a:p>
      </dgm:t>
    </dgm:pt>
    <dgm:pt modelId="{1AD6C455-D15B-438E-9E2C-7C18C6267336}">
      <dgm:prSet custT="1"/>
      <dgm:spPr/>
      <dgm:t>
        <a:bodyPr/>
        <a:lstStyle/>
        <a:p>
          <a:pPr rtl="0">
            <a:buFont typeface="Arial" panose="020B0604020202020204" pitchFamily="34" charset="0"/>
            <a:buChar char="•"/>
          </a:pP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Morte</a:t>
          </a:r>
        </a:p>
      </dgm:t>
    </dgm:pt>
    <dgm:pt modelId="{3AC552A9-CEFC-4615-B077-A38FC44B585B}" type="parTrans" cxnId="{99F35BC4-A083-4B72-891A-0893E72B3FC4}">
      <dgm:prSet/>
      <dgm:spPr/>
      <dgm:t>
        <a:bodyPr/>
        <a:lstStyle/>
        <a:p>
          <a:endParaRPr lang="it-IT"/>
        </a:p>
      </dgm:t>
    </dgm:pt>
    <dgm:pt modelId="{4B19BB91-66F7-407A-9505-863F81A088A7}" type="sibTrans" cxnId="{99F35BC4-A083-4B72-891A-0893E72B3FC4}">
      <dgm:prSet/>
      <dgm:spPr/>
      <dgm:t>
        <a:bodyPr/>
        <a:lstStyle/>
        <a:p>
          <a:endParaRPr lang="it-IT"/>
        </a:p>
      </dgm:t>
    </dgm:pt>
    <dgm:pt modelId="{AAA202E9-02BE-43E3-BF5E-3C7374FEEC7B}">
      <dgm:prSet custT="1"/>
      <dgm:spPr/>
      <dgm:t>
        <a:bodyPr/>
        <a:lstStyle/>
        <a:p>
          <a:pPr rtl="0">
            <a:buFont typeface="Arial" panose="020B0604020202020204" pitchFamily="34" charset="0"/>
            <a:buChar char="•"/>
          </a:pP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Assicurativo</a:t>
          </a:r>
        </a:p>
      </dgm:t>
    </dgm:pt>
    <dgm:pt modelId="{A3565FA3-6727-4239-AE50-C7F19574CDF2}" type="parTrans" cxnId="{8405D855-9378-4417-97E1-B7B550ED97D1}">
      <dgm:prSet/>
      <dgm:spPr/>
      <dgm:t>
        <a:bodyPr/>
        <a:lstStyle/>
        <a:p>
          <a:endParaRPr lang="it-IT"/>
        </a:p>
      </dgm:t>
    </dgm:pt>
    <dgm:pt modelId="{2AA08427-882F-48E1-AC59-5B414955A440}" type="sibTrans" cxnId="{8405D855-9378-4417-97E1-B7B550ED97D1}">
      <dgm:prSet/>
      <dgm:spPr/>
      <dgm:t>
        <a:bodyPr/>
        <a:lstStyle/>
        <a:p>
          <a:endParaRPr lang="it-IT"/>
        </a:p>
      </dgm:t>
    </dgm:pt>
    <dgm:pt modelId="{03FDEE26-7E2F-4D3C-BFA8-4E858E9B6953}">
      <dgm:prSet custT="1"/>
      <dgm:spPr/>
      <dgm:t>
        <a:bodyPr/>
        <a:lstStyle/>
        <a:p>
          <a:pPr rtl="0">
            <a:buFont typeface="Arial" panose="020B0604020202020204" pitchFamily="34" charset="0"/>
            <a:buChar char="•"/>
          </a:pP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Invalidità</a:t>
          </a:r>
        </a:p>
      </dgm:t>
    </dgm:pt>
    <dgm:pt modelId="{25DA1716-7A66-4AAE-8ED9-C2A9F3FE8E96}" type="parTrans" cxnId="{33D021BB-4692-410D-AFBB-B91FD15FF7AD}">
      <dgm:prSet/>
      <dgm:spPr/>
      <dgm:t>
        <a:bodyPr/>
        <a:lstStyle/>
        <a:p>
          <a:endParaRPr lang="it-IT"/>
        </a:p>
      </dgm:t>
    </dgm:pt>
    <dgm:pt modelId="{55080954-CD87-40F4-AD75-D4971F8992EC}" type="sibTrans" cxnId="{33D021BB-4692-410D-AFBB-B91FD15FF7AD}">
      <dgm:prSet/>
      <dgm:spPr/>
      <dgm:t>
        <a:bodyPr/>
        <a:lstStyle/>
        <a:p>
          <a:endParaRPr lang="it-IT"/>
        </a:p>
      </dgm:t>
    </dgm:pt>
    <dgm:pt modelId="{EB53C05E-99F5-4C4B-86D1-6966CC4FF412}">
      <dgm:prSet custT="1"/>
      <dgm:spPr/>
      <dgm:t>
        <a:bodyPr/>
        <a:lstStyle/>
        <a:p>
          <a:pPr rtl="0">
            <a:buFont typeface="Arial" panose="020B0604020202020204" pitchFamily="34" charset="0"/>
            <a:buChar char="•"/>
          </a:pPr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INAIL</a:t>
          </a:r>
        </a:p>
      </dgm:t>
    </dgm:pt>
    <dgm:pt modelId="{2F513341-2A12-4BAC-9F5B-D6E1E870670F}" type="parTrans" cxnId="{CE564062-6990-42B1-AAF3-3EF5D427D2B1}">
      <dgm:prSet/>
      <dgm:spPr/>
      <dgm:t>
        <a:bodyPr/>
        <a:lstStyle/>
        <a:p>
          <a:endParaRPr lang="it-IT"/>
        </a:p>
      </dgm:t>
    </dgm:pt>
    <dgm:pt modelId="{C4309EB2-3B67-442E-9BBD-B5F0C5F50021}" type="sibTrans" cxnId="{CE564062-6990-42B1-AAF3-3EF5D427D2B1}">
      <dgm:prSet/>
      <dgm:spPr/>
      <dgm:t>
        <a:bodyPr/>
        <a:lstStyle/>
        <a:p>
          <a:endParaRPr lang="it-IT"/>
        </a:p>
      </dgm:t>
    </dgm:pt>
    <dgm:pt modelId="{2379A057-3D2C-4874-8446-B7F1113A2FED}">
      <dgm:prSet custT="1"/>
      <dgm:spPr/>
      <dgm:t>
        <a:bodyPr/>
        <a:lstStyle/>
        <a:p>
          <a:pPr rtl="0"/>
          <a:endParaRPr lang="it-IT" sz="1800" b="1" dirty="0"/>
        </a:p>
      </dgm:t>
    </dgm:pt>
    <dgm:pt modelId="{B524D8C2-CAD0-4F61-9AC1-906425B778F8}" type="parTrans" cxnId="{EBDE849B-DFE5-47FC-9E74-2AAF7983EFCE}">
      <dgm:prSet/>
      <dgm:spPr/>
      <dgm:t>
        <a:bodyPr/>
        <a:lstStyle/>
        <a:p>
          <a:endParaRPr lang="it-IT"/>
        </a:p>
      </dgm:t>
    </dgm:pt>
    <dgm:pt modelId="{83BBF815-E0DF-40CD-A506-08A657A827BD}" type="sibTrans" cxnId="{EBDE849B-DFE5-47FC-9E74-2AAF7983EFCE}">
      <dgm:prSet/>
      <dgm:spPr/>
      <dgm:t>
        <a:bodyPr/>
        <a:lstStyle/>
        <a:p>
          <a:endParaRPr lang="it-IT"/>
        </a:p>
      </dgm:t>
    </dgm:pt>
    <dgm:pt modelId="{8B2BF4C2-596B-474E-936C-4AD3C7F3C807}">
      <dgm:prSet custT="1"/>
      <dgm:spPr/>
      <dgm:t>
        <a:bodyPr/>
        <a:lstStyle/>
        <a:p>
          <a:pPr rtl="0"/>
          <a:r>
            <a:rPr lang="it-IT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Assicurative</a:t>
          </a:r>
        </a:p>
      </dgm:t>
    </dgm:pt>
    <dgm:pt modelId="{6E43C875-6C2B-4720-A61D-E5E39B2D953A}" type="parTrans" cxnId="{262CBFD7-A839-40F6-ABEB-355B28C819F7}">
      <dgm:prSet/>
      <dgm:spPr/>
      <dgm:t>
        <a:bodyPr/>
        <a:lstStyle/>
        <a:p>
          <a:endParaRPr lang="it-IT"/>
        </a:p>
      </dgm:t>
    </dgm:pt>
    <dgm:pt modelId="{47C3838F-EEB0-47DF-8E8A-A1F7EE9594FC}" type="sibTrans" cxnId="{262CBFD7-A839-40F6-ABEB-355B28C819F7}">
      <dgm:prSet/>
      <dgm:spPr/>
      <dgm:t>
        <a:bodyPr/>
        <a:lstStyle/>
        <a:p>
          <a:endParaRPr lang="it-IT"/>
        </a:p>
      </dgm:t>
    </dgm:pt>
    <dgm:pt modelId="{989816CE-B6FC-4640-A894-FA5119CA86D5}">
      <dgm:prSet custT="1"/>
      <dgm:spPr/>
      <dgm:t>
        <a:bodyPr/>
        <a:lstStyle/>
        <a:p>
          <a:pPr rtl="0"/>
          <a:r>
            <a:rPr lang="it-IT" sz="1600" b="1" dirty="0">
              <a:latin typeface="Verdana" panose="020B0604030504040204" pitchFamily="34" charset="0"/>
              <a:ea typeface="Verdana" panose="020B0604030504040204" pitchFamily="34" charset="0"/>
            </a:rPr>
            <a:t>Visite specialistiche</a:t>
          </a:r>
        </a:p>
      </dgm:t>
    </dgm:pt>
    <dgm:pt modelId="{8076D6AE-8FD2-4B96-98CB-812AD7B8D5F0}" type="parTrans" cxnId="{E1849840-3A98-4E96-BD65-1B567ED07E34}">
      <dgm:prSet/>
      <dgm:spPr/>
      <dgm:t>
        <a:bodyPr/>
        <a:lstStyle/>
        <a:p>
          <a:endParaRPr lang="it-IT"/>
        </a:p>
      </dgm:t>
    </dgm:pt>
    <dgm:pt modelId="{1DC0DCD8-1D40-4813-9055-BBA2907E4914}" type="sibTrans" cxnId="{E1849840-3A98-4E96-BD65-1B567ED07E34}">
      <dgm:prSet/>
      <dgm:spPr/>
      <dgm:t>
        <a:bodyPr/>
        <a:lstStyle/>
        <a:p>
          <a:endParaRPr lang="it-IT"/>
        </a:p>
      </dgm:t>
    </dgm:pt>
    <dgm:pt modelId="{43C8F6D3-FCE0-4848-9215-2A656DC26936}" type="pres">
      <dgm:prSet presAssocID="{BDBDD4CE-94BD-45A2-A6E1-2A2DB579E8C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053B0F64-4824-4618-A8FB-9018B2F989C0}" type="pres">
      <dgm:prSet presAssocID="{BDBDD4CE-94BD-45A2-A6E1-2A2DB579E8C0}" presName="cycle" presStyleCnt="0"/>
      <dgm:spPr/>
    </dgm:pt>
    <dgm:pt modelId="{B98C4C05-D72D-46BB-A599-1D13FC9B906E}" type="pres">
      <dgm:prSet presAssocID="{BDBDD4CE-94BD-45A2-A6E1-2A2DB579E8C0}" presName="centerShape" presStyleCnt="0"/>
      <dgm:spPr/>
    </dgm:pt>
    <dgm:pt modelId="{2E2E4BC5-9A13-4F39-95AE-12E0E66054C0}" type="pres">
      <dgm:prSet presAssocID="{BDBDD4CE-94BD-45A2-A6E1-2A2DB579E8C0}" presName="connSite" presStyleLbl="node1" presStyleIdx="0" presStyleCnt="5"/>
      <dgm:spPr/>
    </dgm:pt>
    <dgm:pt modelId="{3B0AC612-FE10-47C0-8896-0505228E1F04}" type="pres">
      <dgm:prSet presAssocID="{BDBDD4CE-94BD-45A2-A6E1-2A2DB579E8C0}" presName="visible" presStyleLbl="node1" presStyleIdx="0" presStyleCnt="5" custScaleY="98541" custLinFactNeighborX="-11885" custLinFactNeighborY="-219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12F3F3B-8BA4-4924-AB13-6FF3427DE69A}" type="pres">
      <dgm:prSet presAssocID="{3875B1F5-6EE3-4EB9-97AD-6F908AC624FB}" presName="Name25" presStyleLbl="parChTrans1D1" presStyleIdx="0" presStyleCnt="4"/>
      <dgm:spPr/>
    </dgm:pt>
    <dgm:pt modelId="{9932C971-5736-4DE4-87CA-F8535FA845D3}" type="pres">
      <dgm:prSet presAssocID="{2F17D1FE-E48E-4C60-ACEB-C85AF5E7030F}" presName="node" presStyleCnt="0"/>
      <dgm:spPr/>
    </dgm:pt>
    <dgm:pt modelId="{DDAF7249-3F9A-48B1-81BB-33D577843239}" type="pres">
      <dgm:prSet presAssocID="{2F17D1FE-E48E-4C60-ACEB-C85AF5E7030F}" presName="parentNode" presStyleLbl="node1" presStyleIdx="1" presStyleCnt="5" custScaleX="104335" custScaleY="88563" custLinFactX="-52284" custLinFactNeighborX="-100000" custLinFactNeighborY="18920">
        <dgm:presLayoutVars>
          <dgm:chMax val="1"/>
          <dgm:bulletEnabled val="1"/>
        </dgm:presLayoutVars>
      </dgm:prSet>
      <dgm:spPr/>
    </dgm:pt>
    <dgm:pt modelId="{B2681CE3-033C-41A9-9B99-8DC852874992}" type="pres">
      <dgm:prSet presAssocID="{2F17D1FE-E48E-4C60-ACEB-C85AF5E7030F}" presName="childNode" presStyleLbl="revTx" presStyleIdx="0" presStyleCnt="4">
        <dgm:presLayoutVars>
          <dgm:bulletEnabled val="1"/>
        </dgm:presLayoutVars>
      </dgm:prSet>
      <dgm:spPr/>
    </dgm:pt>
    <dgm:pt modelId="{EC87F675-AFED-4FAD-9048-8EF5EC6478E8}" type="pres">
      <dgm:prSet presAssocID="{46BFF687-1D1C-4626-8AA9-7DDB89C63704}" presName="Name25" presStyleLbl="parChTrans1D1" presStyleIdx="1" presStyleCnt="4"/>
      <dgm:spPr/>
    </dgm:pt>
    <dgm:pt modelId="{0D5FE560-F76A-49E3-9121-59F6C3E239F6}" type="pres">
      <dgm:prSet presAssocID="{C3685124-E9BD-49FE-9DD6-3F964148C5B9}" presName="node" presStyleCnt="0"/>
      <dgm:spPr/>
    </dgm:pt>
    <dgm:pt modelId="{E9374B52-C550-4CE6-9FB3-8D2626E9BD91}" type="pres">
      <dgm:prSet presAssocID="{C3685124-E9BD-49FE-9DD6-3F964148C5B9}" presName="parentNode" presStyleLbl="node1" presStyleIdx="2" presStyleCnt="5" custAng="0" custScaleX="100546" custScaleY="101191" custLinFactNeighborX="84945" custLinFactNeighborY="-56596">
        <dgm:presLayoutVars>
          <dgm:chMax val="1"/>
          <dgm:bulletEnabled val="1"/>
        </dgm:presLayoutVars>
      </dgm:prSet>
      <dgm:spPr/>
    </dgm:pt>
    <dgm:pt modelId="{F66F8A48-15C5-4B99-B72C-2148559C9B41}" type="pres">
      <dgm:prSet presAssocID="{C3685124-E9BD-49FE-9DD6-3F964148C5B9}" presName="childNode" presStyleLbl="revTx" presStyleIdx="1" presStyleCnt="4">
        <dgm:presLayoutVars>
          <dgm:bulletEnabled val="1"/>
        </dgm:presLayoutVars>
      </dgm:prSet>
      <dgm:spPr/>
    </dgm:pt>
    <dgm:pt modelId="{68B0B904-6807-40AA-A09D-825C996D0C9B}" type="pres">
      <dgm:prSet presAssocID="{69756B04-BE0E-42E6-AC29-8EF39ABD4EFA}" presName="Name25" presStyleLbl="parChTrans1D1" presStyleIdx="2" presStyleCnt="4"/>
      <dgm:spPr/>
    </dgm:pt>
    <dgm:pt modelId="{D5EC983C-DF59-4346-93E8-250E49D62695}" type="pres">
      <dgm:prSet presAssocID="{D8F7F16F-496C-407C-BC6E-47C99A00184E}" presName="node" presStyleCnt="0"/>
      <dgm:spPr/>
    </dgm:pt>
    <dgm:pt modelId="{88C6B857-EC16-49D1-912B-82C1B7795D01}" type="pres">
      <dgm:prSet presAssocID="{D8F7F16F-496C-407C-BC6E-47C99A00184E}" presName="parentNode" presStyleLbl="node1" presStyleIdx="3" presStyleCnt="5" custAng="0" custScaleX="109074" custScaleY="91288" custLinFactNeighborX="-31271" custLinFactNeighborY="91691">
        <dgm:presLayoutVars>
          <dgm:chMax val="1"/>
          <dgm:bulletEnabled val="1"/>
        </dgm:presLayoutVars>
      </dgm:prSet>
      <dgm:spPr/>
    </dgm:pt>
    <dgm:pt modelId="{B18BB590-9E60-4FBA-AFEC-F33C5302094A}" type="pres">
      <dgm:prSet presAssocID="{D8F7F16F-496C-407C-BC6E-47C99A00184E}" presName="childNode" presStyleLbl="revTx" presStyleIdx="2" presStyleCnt="4" custScaleX="110833" custLinFactNeighborX="-48028" custLinFactNeighborY="-49209">
        <dgm:presLayoutVars>
          <dgm:bulletEnabled val="1"/>
        </dgm:presLayoutVars>
      </dgm:prSet>
      <dgm:spPr/>
    </dgm:pt>
    <dgm:pt modelId="{DF2E1CA4-DA26-4697-B2BC-79252E0190BF}" type="pres">
      <dgm:prSet presAssocID="{726D25D3-87CB-40A4-A3E8-FDDE70F7F311}" presName="Name25" presStyleLbl="parChTrans1D1" presStyleIdx="3" presStyleCnt="4"/>
      <dgm:spPr/>
    </dgm:pt>
    <dgm:pt modelId="{468D4718-C0AC-42C4-BAB7-29DE541C3BF2}" type="pres">
      <dgm:prSet presAssocID="{C7840339-D3DC-490B-A13D-29362D09A1B6}" presName="node" presStyleCnt="0"/>
      <dgm:spPr/>
    </dgm:pt>
    <dgm:pt modelId="{FC8D5DB2-4936-438B-8474-55D29A4561B3}" type="pres">
      <dgm:prSet presAssocID="{C7840339-D3DC-490B-A13D-29362D09A1B6}" presName="parentNode" presStyleLbl="node1" presStyleIdx="4" presStyleCnt="5" custScaleX="104292" custScaleY="86590" custLinFactX="25888" custLinFactY="-50989" custLinFactNeighborX="100000" custLinFactNeighborY="-100000">
        <dgm:presLayoutVars>
          <dgm:chMax val="1"/>
          <dgm:bulletEnabled val="1"/>
        </dgm:presLayoutVars>
      </dgm:prSet>
      <dgm:spPr/>
    </dgm:pt>
    <dgm:pt modelId="{208EBD9F-40FD-400C-8E02-7B700F33CDAF}" type="pres">
      <dgm:prSet presAssocID="{C7840339-D3DC-490B-A13D-29362D09A1B6}" presName="childNode" presStyleLbl="revTx" presStyleIdx="3" presStyleCnt="4">
        <dgm:presLayoutVars>
          <dgm:bulletEnabled val="1"/>
        </dgm:presLayoutVars>
      </dgm:prSet>
      <dgm:spPr/>
    </dgm:pt>
  </dgm:ptLst>
  <dgm:cxnLst>
    <dgm:cxn modelId="{01ACA003-A019-43D0-9EA1-292C57CFEA84}" type="presOf" srcId="{2F17D1FE-E48E-4C60-ACEB-C85AF5E7030F}" destId="{DDAF7249-3F9A-48B1-81BB-33D577843239}" srcOrd="0" destOrd="0" presId="urn:microsoft.com/office/officeart/2005/8/layout/radial2"/>
    <dgm:cxn modelId="{DF5F6E07-3C07-4657-9311-5A4646618E09}" type="presOf" srcId="{C7840339-D3DC-490B-A13D-29362D09A1B6}" destId="{FC8D5DB2-4936-438B-8474-55D29A4561B3}" srcOrd="0" destOrd="0" presId="urn:microsoft.com/office/officeart/2005/8/layout/radial2"/>
    <dgm:cxn modelId="{3A60990A-9DE9-43A7-835B-A70AAFAB3607}" type="presOf" srcId="{F207B6F5-26FD-4CC1-B8DD-8437F31769F0}" destId="{208EBD9F-40FD-400C-8E02-7B700F33CDAF}" srcOrd="0" destOrd="1" presId="urn:microsoft.com/office/officeart/2005/8/layout/radial2"/>
    <dgm:cxn modelId="{518F270E-47CB-496E-BA19-68A11A3FBF58}" type="presOf" srcId="{1AD6C455-D15B-438E-9E2C-7C18C6267336}" destId="{F66F8A48-15C5-4B99-B72C-2148559C9B41}" srcOrd="0" destOrd="2" presId="urn:microsoft.com/office/officeart/2005/8/layout/radial2"/>
    <dgm:cxn modelId="{64408814-BE32-4370-B1EA-5C28AD4969DD}" srcId="{D8F7F16F-496C-407C-BC6E-47C99A00184E}" destId="{46278F03-ED91-4EC2-BC8E-9AC64F4B5F10}" srcOrd="0" destOrd="0" parTransId="{B46B7400-4E9B-4063-B4C6-B4E42295F497}" sibTransId="{B70C3660-034C-467E-8B89-9B680410FE05}"/>
    <dgm:cxn modelId="{0E16E61D-8F23-4829-96AC-069416993BC2}" srcId="{BDBDD4CE-94BD-45A2-A6E1-2A2DB579E8C0}" destId="{D8F7F16F-496C-407C-BC6E-47C99A00184E}" srcOrd="2" destOrd="0" parTransId="{69756B04-BE0E-42E6-AC29-8EF39ABD4EFA}" sibTransId="{13DEF59A-7ECA-4858-BDE4-C178DF47CDBB}"/>
    <dgm:cxn modelId="{2334D321-03E5-49DF-9E2F-5976CDCE9E7A}" type="presOf" srcId="{3875B1F5-6EE3-4EB9-97AD-6F908AC624FB}" destId="{612F3F3B-8BA4-4924-AB13-6FF3427DE69A}" srcOrd="0" destOrd="0" presId="urn:microsoft.com/office/officeart/2005/8/layout/radial2"/>
    <dgm:cxn modelId="{07E11F22-7E2A-44BB-A190-E545F8B9F946}" srcId="{C7840339-D3DC-490B-A13D-29362D09A1B6}" destId="{F207B6F5-26FD-4CC1-B8DD-8437F31769F0}" srcOrd="1" destOrd="0" parTransId="{CC9B132B-B4AB-4A27-B013-F55564810727}" sibTransId="{6103AC48-C2A8-4315-A2BB-0E22F7E6965C}"/>
    <dgm:cxn modelId="{0B6B9724-9D2D-4BE9-9228-27D75B845AE8}" srcId="{D8F7F16F-496C-407C-BC6E-47C99A00184E}" destId="{D7A6DE27-B85A-404E-B803-275A251EE2EC}" srcOrd="1" destOrd="0" parTransId="{B5715F5E-2DA7-469E-914C-8F0E49D27CA8}" sibTransId="{3268399A-C433-4728-B570-A90F18C71830}"/>
    <dgm:cxn modelId="{1A3EAD32-20D3-456C-8A1D-42B62423B4DC}" type="presOf" srcId="{D7A6DE27-B85A-404E-B803-275A251EE2EC}" destId="{B18BB590-9E60-4FBA-AFEC-F33C5302094A}" srcOrd="0" destOrd="1" presId="urn:microsoft.com/office/officeart/2005/8/layout/radial2"/>
    <dgm:cxn modelId="{FEBCD937-D065-479F-91C4-E4512E3CD42F}" type="presOf" srcId="{726D25D3-87CB-40A4-A3E8-FDDE70F7F311}" destId="{DF2E1CA4-DA26-4697-B2BC-79252E0190BF}" srcOrd="0" destOrd="0" presId="urn:microsoft.com/office/officeart/2005/8/layout/radial2"/>
    <dgm:cxn modelId="{E1849840-3A98-4E96-BD65-1B567ED07E34}" srcId="{2F17D1FE-E48E-4C60-ACEB-C85AF5E7030F}" destId="{989816CE-B6FC-4640-A894-FA5119CA86D5}" srcOrd="3" destOrd="0" parTransId="{8076D6AE-8FD2-4B96-98CB-812AD7B8D5F0}" sibTransId="{1DC0DCD8-1D40-4813-9055-BBA2907E4914}"/>
    <dgm:cxn modelId="{15711760-8522-4DDA-8F79-C1F68D581937}" srcId="{2F17D1FE-E48E-4C60-ACEB-C85AF5E7030F}" destId="{926E2C09-4280-4C79-86C2-80CE611E1BD7}" srcOrd="1" destOrd="0" parTransId="{047D239D-FCBC-436A-9B55-E0507A646150}" sibTransId="{BFB8CC67-A53F-4A16-9B09-207FF16E1C14}"/>
    <dgm:cxn modelId="{F49A8F61-ED7D-4978-B9A5-E9BA70EBA36C}" type="presOf" srcId="{65BF5C7E-1E50-48EC-9F4D-5E725B756CBD}" destId="{F66F8A48-15C5-4B99-B72C-2148559C9B41}" srcOrd="0" destOrd="0" presId="urn:microsoft.com/office/officeart/2005/8/layout/radial2"/>
    <dgm:cxn modelId="{CE564062-6990-42B1-AAF3-3EF5D427D2B1}" srcId="{65BF5C7E-1E50-48EC-9F4D-5E725B756CBD}" destId="{EB53C05E-99F5-4C4B-86D1-6966CC4FF412}" srcOrd="4" destOrd="0" parTransId="{2F513341-2A12-4BAC-9F5B-D6E1E870670F}" sibTransId="{C4309EB2-3B67-442E-9BBD-B5F0C5F50021}"/>
    <dgm:cxn modelId="{E0524768-8824-4B1A-9C86-96C88139BFB3}" type="presOf" srcId="{D8F7F16F-496C-407C-BC6E-47C99A00184E}" destId="{88C6B857-EC16-49D1-912B-82C1B7795D01}" srcOrd="0" destOrd="0" presId="urn:microsoft.com/office/officeart/2005/8/layout/radial2"/>
    <dgm:cxn modelId="{151AA848-29D9-4BCC-A34D-2834707452D5}" srcId="{BDBDD4CE-94BD-45A2-A6E1-2A2DB579E8C0}" destId="{C3685124-E9BD-49FE-9DD6-3F964148C5B9}" srcOrd="1" destOrd="0" parTransId="{46BFF687-1D1C-4626-8AA9-7DDB89C63704}" sibTransId="{D4196B2E-4A21-4394-8C54-2A86614CC1D4}"/>
    <dgm:cxn modelId="{DF48516A-0556-4261-9E42-F274F418C2C4}" srcId="{2F17D1FE-E48E-4C60-ACEB-C85AF5E7030F}" destId="{BE4D00E6-99A4-428D-A508-E93D2995DB7D}" srcOrd="0" destOrd="0" parTransId="{518C2EA9-87DD-4667-AD8F-0F12027288F3}" sibTransId="{B9042EF7-9353-4994-BCEA-7552494969CD}"/>
    <dgm:cxn modelId="{56100555-451B-40B8-AB88-751DEDA5525B}" type="presOf" srcId="{BDBDD4CE-94BD-45A2-A6E1-2A2DB579E8C0}" destId="{43C8F6D3-FCE0-4848-9215-2A656DC26936}" srcOrd="0" destOrd="0" presId="urn:microsoft.com/office/officeart/2005/8/layout/radial2"/>
    <dgm:cxn modelId="{8405D855-9378-4417-97E1-B7B550ED97D1}" srcId="{65BF5C7E-1E50-48EC-9F4D-5E725B756CBD}" destId="{AAA202E9-02BE-43E3-BF5E-3C7374FEEC7B}" srcOrd="2" destOrd="0" parTransId="{A3565FA3-6727-4239-AE50-C7F19574CDF2}" sibTransId="{2AA08427-882F-48E1-AC59-5B414955A440}"/>
    <dgm:cxn modelId="{E4168D76-9C97-4CBE-9BAF-E940A02EDA91}" type="presOf" srcId="{46BFF687-1D1C-4626-8AA9-7DDB89C63704}" destId="{EC87F675-AFED-4FAD-9048-8EF5EC6478E8}" srcOrd="0" destOrd="0" presId="urn:microsoft.com/office/officeart/2005/8/layout/radial2"/>
    <dgm:cxn modelId="{0B41BB5A-3C5C-419D-9F29-367C156BF534}" type="presOf" srcId="{03FDEE26-7E2F-4D3C-BFA8-4E858E9B6953}" destId="{F66F8A48-15C5-4B99-B72C-2148559C9B41}" srcOrd="0" destOrd="4" presId="urn:microsoft.com/office/officeart/2005/8/layout/radial2"/>
    <dgm:cxn modelId="{A6D61E81-E8DC-4589-BE5B-EE6EBD95D6A6}" srcId="{65BF5C7E-1E50-48EC-9F4D-5E725B756CBD}" destId="{B0566ADD-5BA1-486F-854A-F7FBC63F705F}" srcOrd="0" destOrd="0" parTransId="{511F673E-CBAC-4E40-8B4A-4A8502457C3F}" sibTransId="{BF324BBF-119D-4B12-928F-47F12204BCF0}"/>
    <dgm:cxn modelId="{AAC08B85-5C89-49DB-8E42-DFB3E2AB1054}" srcId="{BDBDD4CE-94BD-45A2-A6E1-2A2DB579E8C0}" destId="{C7840339-D3DC-490B-A13D-29362D09A1B6}" srcOrd="3" destOrd="0" parTransId="{726D25D3-87CB-40A4-A3E8-FDDE70F7F311}" sibTransId="{7DFE4E17-8DE6-47EC-9626-0406028E137C}"/>
    <dgm:cxn modelId="{18941A89-137C-4A2E-976F-F3F4147F3B59}" type="presOf" srcId="{46278F03-ED91-4EC2-BC8E-9AC64F4B5F10}" destId="{B18BB590-9E60-4FBA-AFEC-F33C5302094A}" srcOrd="0" destOrd="0" presId="urn:microsoft.com/office/officeart/2005/8/layout/radial2"/>
    <dgm:cxn modelId="{E2E8F28F-A5B2-4BB2-9269-561339AD8D1C}" srcId="{C7840339-D3DC-490B-A13D-29362D09A1B6}" destId="{897021A9-7A7C-4C75-9A14-EF55F3A9F181}" srcOrd="0" destOrd="0" parTransId="{8A2C0878-03C0-4A4F-9DF5-9EF4FAB8A4DB}" sibTransId="{E7141419-1EA6-4F49-A7F7-2509ABB2758B}"/>
    <dgm:cxn modelId="{EBDE849B-DFE5-47FC-9E74-2AAF7983EFCE}" srcId="{C3685124-E9BD-49FE-9DD6-3F964148C5B9}" destId="{2379A057-3D2C-4874-8446-B7F1113A2FED}" srcOrd="1" destOrd="0" parTransId="{B524D8C2-CAD0-4F61-9AC1-906425B778F8}" sibTransId="{83BBF815-E0DF-40CD-A506-08A657A827BD}"/>
    <dgm:cxn modelId="{823981A1-FC42-4941-959E-716B19CBCAB3}" type="presOf" srcId="{926E2C09-4280-4C79-86C2-80CE611E1BD7}" destId="{B2681CE3-033C-41A9-9B99-8DC852874992}" srcOrd="0" destOrd="1" presId="urn:microsoft.com/office/officeart/2005/8/layout/radial2"/>
    <dgm:cxn modelId="{3C45A1A2-3A68-4730-89B7-6086EA925E61}" type="presOf" srcId="{2379A057-3D2C-4874-8446-B7F1113A2FED}" destId="{F66F8A48-15C5-4B99-B72C-2148559C9B41}" srcOrd="0" destOrd="6" presId="urn:microsoft.com/office/officeart/2005/8/layout/radial2"/>
    <dgm:cxn modelId="{46663CA6-C667-473D-8A2D-97C574C65BD3}" srcId="{2F17D1FE-E48E-4C60-ACEB-C85AF5E7030F}" destId="{B4E919C5-5DFD-4F74-8B59-133DF21AA2F1}" srcOrd="2" destOrd="0" parTransId="{7C12226B-9FD3-4ADF-9205-69F37B2623BF}" sibTransId="{12FD0393-B12B-4A68-B978-775CE81D1A59}"/>
    <dgm:cxn modelId="{24BB76B3-B3B3-4AFE-928E-56FEABB69ADC}" srcId="{C3685124-E9BD-49FE-9DD6-3F964148C5B9}" destId="{65BF5C7E-1E50-48EC-9F4D-5E725B756CBD}" srcOrd="0" destOrd="0" parTransId="{BC3127B6-9120-4357-AE1C-5E9524D4C5B7}" sibTransId="{E203ADF2-6507-46F1-A9A8-7CC6F1A0C5F4}"/>
    <dgm:cxn modelId="{1D7787BA-675B-4CD6-BCFA-76917CF90263}" type="presOf" srcId="{69756B04-BE0E-42E6-AC29-8EF39ABD4EFA}" destId="{68B0B904-6807-40AA-A09D-825C996D0C9B}" srcOrd="0" destOrd="0" presId="urn:microsoft.com/office/officeart/2005/8/layout/radial2"/>
    <dgm:cxn modelId="{A255A3BA-C6F0-4104-9DDB-71B1D1B2F116}" type="presOf" srcId="{BE4D00E6-99A4-428D-A508-E93D2995DB7D}" destId="{B2681CE3-033C-41A9-9B99-8DC852874992}" srcOrd="0" destOrd="0" presId="urn:microsoft.com/office/officeart/2005/8/layout/radial2"/>
    <dgm:cxn modelId="{33D021BB-4692-410D-AFBB-B91FD15FF7AD}" srcId="{65BF5C7E-1E50-48EC-9F4D-5E725B756CBD}" destId="{03FDEE26-7E2F-4D3C-BFA8-4E858E9B6953}" srcOrd="3" destOrd="0" parTransId="{25DA1716-7A66-4AAE-8ED9-C2A9F3FE8E96}" sibTransId="{55080954-CD87-40F4-AD75-D4971F8992EC}"/>
    <dgm:cxn modelId="{CD8B8CC1-22AE-4A87-9ACE-06F874A841F1}" type="presOf" srcId="{B4E919C5-5DFD-4F74-8B59-133DF21AA2F1}" destId="{B2681CE3-033C-41A9-9B99-8DC852874992}" srcOrd="0" destOrd="2" presId="urn:microsoft.com/office/officeart/2005/8/layout/radial2"/>
    <dgm:cxn modelId="{EE6427C3-C2AA-4DF0-A023-448ACE82F173}" type="presOf" srcId="{B0566ADD-5BA1-486F-854A-F7FBC63F705F}" destId="{F66F8A48-15C5-4B99-B72C-2148559C9B41}" srcOrd="0" destOrd="1" presId="urn:microsoft.com/office/officeart/2005/8/layout/radial2"/>
    <dgm:cxn modelId="{99F35BC4-A083-4B72-891A-0893E72B3FC4}" srcId="{65BF5C7E-1E50-48EC-9F4D-5E725B756CBD}" destId="{1AD6C455-D15B-438E-9E2C-7C18C6267336}" srcOrd="1" destOrd="0" parTransId="{3AC552A9-CEFC-4615-B077-A38FC44B585B}" sibTransId="{4B19BB91-66F7-407A-9505-863F81A088A7}"/>
    <dgm:cxn modelId="{CF7A12C8-79AD-48E4-9FFC-8E20B2597817}" type="presOf" srcId="{AAA202E9-02BE-43E3-BF5E-3C7374FEEC7B}" destId="{F66F8A48-15C5-4B99-B72C-2148559C9B41}" srcOrd="0" destOrd="3" presId="urn:microsoft.com/office/officeart/2005/8/layout/radial2"/>
    <dgm:cxn modelId="{262CBFD7-A839-40F6-ABEB-355B28C819F7}" srcId="{D8F7F16F-496C-407C-BC6E-47C99A00184E}" destId="{8B2BF4C2-596B-474E-936C-4AD3C7F3C807}" srcOrd="2" destOrd="0" parTransId="{6E43C875-6C2B-4720-A61D-E5E39B2D953A}" sibTransId="{47C3838F-EEB0-47DF-8E8A-A1F7EE9594FC}"/>
    <dgm:cxn modelId="{C77393D8-16A5-4339-B20D-AD914AD617B3}" type="presOf" srcId="{989816CE-B6FC-4640-A894-FA5119CA86D5}" destId="{B2681CE3-033C-41A9-9B99-8DC852874992}" srcOrd="0" destOrd="3" presId="urn:microsoft.com/office/officeart/2005/8/layout/radial2"/>
    <dgm:cxn modelId="{A043D0E0-286B-4170-ACED-E99CC788647A}" type="presOf" srcId="{EB53C05E-99F5-4C4B-86D1-6966CC4FF412}" destId="{F66F8A48-15C5-4B99-B72C-2148559C9B41}" srcOrd="0" destOrd="5" presId="urn:microsoft.com/office/officeart/2005/8/layout/radial2"/>
    <dgm:cxn modelId="{E9E9A0E3-B27C-4D3A-AD95-397CAA3F8098}" type="presOf" srcId="{8B2BF4C2-596B-474E-936C-4AD3C7F3C807}" destId="{B18BB590-9E60-4FBA-AFEC-F33C5302094A}" srcOrd="0" destOrd="2" presId="urn:microsoft.com/office/officeart/2005/8/layout/radial2"/>
    <dgm:cxn modelId="{B81396F3-5C97-4C22-AC8F-583AE39580DF}" srcId="{BDBDD4CE-94BD-45A2-A6E1-2A2DB579E8C0}" destId="{2F17D1FE-E48E-4C60-ACEB-C85AF5E7030F}" srcOrd="0" destOrd="0" parTransId="{3875B1F5-6EE3-4EB9-97AD-6F908AC624FB}" sibTransId="{238D9A65-A261-438D-BFEB-F5BDBC3BD129}"/>
    <dgm:cxn modelId="{B7643CF4-2E70-4EF6-A2B7-A852E1DBD6B1}" type="presOf" srcId="{897021A9-7A7C-4C75-9A14-EF55F3A9F181}" destId="{208EBD9F-40FD-400C-8E02-7B700F33CDAF}" srcOrd="0" destOrd="0" presId="urn:microsoft.com/office/officeart/2005/8/layout/radial2"/>
    <dgm:cxn modelId="{C46C78FC-708E-4BD3-A2A7-208A70DDAFC1}" type="presOf" srcId="{C3685124-E9BD-49FE-9DD6-3F964148C5B9}" destId="{E9374B52-C550-4CE6-9FB3-8D2626E9BD91}" srcOrd="0" destOrd="0" presId="urn:microsoft.com/office/officeart/2005/8/layout/radial2"/>
    <dgm:cxn modelId="{F9B1B4FF-D4ED-4654-9AEE-4F2B72C48B92}" type="presParOf" srcId="{43C8F6D3-FCE0-4848-9215-2A656DC26936}" destId="{053B0F64-4824-4618-A8FB-9018B2F989C0}" srcOrd="0" destOrd="0" presId="urn:microsoft.com/office/officeart/2005/8/layout/radial2"/>
    <dgm:cxn modelId="{9ACD7748-331C-4796-98D5-A0B3447566DC}" type="presParOf" srcId="{053B0F64-4824-4618-A8FB-9018B2F989C0}" destId="{B98C4C05-D72D-46BB-A599-1D13FC9B906E}" srcOrd="0" destOrd="0" presId="urn:microsoft.com/office/officeart/2005/8/layout/radial2"/>
    <dgm:cxn modelId="{31C05241-7926-4EF1-89B8-AE42AD91D8BE}" type="presParOf" srcId="{B98C4C05-D72D-46BB-A599-1D13FC9B906E}" destId="{2E2E4BC5-9A13-4F39-95AE-12E0E66054C0}" srcOrd="0" destOrd="0" presId="urn:microsoft.com/office/officeart/2005/8/layout/radial2"/>
    <dgm:cxn modelId="{E20818E5-C076-4A81-921B-ED77C53ABB65}" type="presParOf" srcId="{B98C4C05-D72D-46BB-A599-1D13FC9B906E}" destId="{3B0AC612-FE10-47C0-8896-0505228E1F04}" srcOrd="1" destOrd="0" presId="urn:microsoft.com/office/officeart/2005/8/layout/radial2"/>
    <dgm:cxn modelId="{0C3FC7A2-CC9A-4C2C-82C7-92708C59680A}" type="presParOf" srcId="{053B0F64-4824-4618-A8FB-9018B2F989C0}" destId="{612F3F3B-8BA4-4924-AB13-6FF3427DE69A}" srcOrd="1" destOrd="0" presId="urn:microsoft.com/office/officeart/2005/8/layout/radial2"/>
    <dgm:cxn modelId="{6A5EBD63-B250-45CB-8DA1-9FF1DE3D82E2}" type="presParOf" srcId="{053B0F64-4824-4618-A8FB-9018B2F989C0}" destId="{9932C971-5736-4DE4-87CA-F8535FA845D3}" srcOrd="2" destOrd="0" presId="urn:microsoft.com/office/officeart/2005/8/layout/radial2"/>
    <dgm:cxn modelId="{58E0732D-5A6A-4573-B849-ED235C7A6D72}" type="presParOf" srcId="{9932C971-5736-4DE4-87CA-F8535FA845D3}" destId="{DDAF7249-3F9A-48B1-81BB-33D577843239}" srcOrd="0" destOrd="0" presId="urn:microsoft.com/office/officeart/2005/8/layout/radial2"/>
    <dgm:cxn modelId="{A256C4DF-F459-473C-BBF4-7EEFBECE99F9}" type="presParOf" srcId="{9932C971-5736-4DE4-87CA-F8535FA845D3}" destId="{B2681CE3-033C-41A9-9B99-8DC852874992}" srcOrd="1" destOrd="0" presId="urn:microsoft.com/office/officeart/2005/8/layout/radial2"/>
    <dgm:cxn modelId="{F6B25AE3-0E50-450B-821D-3F3EED36E2A0}" type="presParOf" srcId="{053B0F64-4824-4618-A8FB-9018B2F989C0}" destId="{EC87F675-AFED-4FAD-9048-8EF5EC6478E8}" srcOrd="3" destOrd="0" presId="urn:microsoft.com/office/officeart/2005/8/layout/radial2"/>
    <dgm:cxn modelId="{4F929D00-AEDE-44C6-9691-A9E398A270C6}" type="presParOf" srcId="{053B0F64-4824-4618-A8FB-9018B2F989C0}" destId="{0D5FE560-F76A-49E3-9121-59F6C3E239F6}" srcOrd="4" destOrd="0" presId="urn:microsoft.com/office/officeart/2005/8/layout/radial2"/>
    <dgm:cxn modelId="{656C0476-BE73-4E60-B5AF-A47D24BC4915}" type="presParOf" srcId="{0D5FE560-F76A-49E3-9121-59F6C3E239F6}" destId="{E9374B52-C550-4CE6-9FB3-8D2626E9BD91}" srcOrd="0" destOrd="0" presId="urn:microsoft.com/office/officeart/2005/8/layout/radial2"/>
    <dgm:cxn modelId="{42740018-9E15-4D25-B816-79DDDB1B0FA9}" type="presParOf" srcId="{0D5FE560-F76A-49E3-9121-59F6C3E239F6}" destId="{F66F8A48-15C5-4B99-B72C-2148559C9B41}" srcOrd="1" destOrd="0" presId="urn:microsoft.com/office/officeart/2005/8/layout/radial2"/>
    <dgm:cxn modelId="{E02F28DF-F390-4600-8902-ACE936DC857D}" type="presParOf" srcId="{053B0F64-4824-4618-A8FB-9018B2F989C0}" destId="{68B0B904-6807-40AA-A09D-825C996D0C9B}" srcOrd="5" destOrd="0" presId="urn:microsoft.com/office/officeart/2005/8/layout/radial2"/>
    <dgm:cxn modelId="{64CC5131-3519-4183-8A1C-60E80353EC65}" type="presParOf" srcId="{053B0F64-4824-4618-A8FB-9018B2F989C0}" destId="{D5EC983C-DF59-4346-93E8-250E49D62695}" srcOrd="6" destOrd="0" presId="urn:microsoft.com/office/officeart/2005/8/layout/radial2"/>
    <dgm:cxn modelId="{ED539A18-EEE7-4265-AE5B-04A5C35A1523}" type="presParOf" srcId="{D5EC983C-DF59-4346-93E8-250E49D62695}" destId="{88C6B857-EC16-49D1-912B-82C1B7795D01}" srcOrd="0" destOrd="0" presId="urn:microsoft.com/office/officeart/2005/8/layout/radial2"/>
    <dgm:cxn modelId="{B2292C89-C633-4BE4-905D-65E0FDF91601}" type="presParOf" srcId="{D5EC983C-DF59-4346-93E8-250E49D62695}" destId="{B18BB590-9E60-4FBA-AFEC-F33C5302094A}" srcOrd="1" destOrd="0" presId="urn:microsoft.com/office/officeart/2005/8/layout/radial2"/>
    <dgm:cxn modelId="{DD1CD08B-4D7E-4BEE-9F7D-B83183F9B5F0}" type="presParOf" srcId="{053B0F64-4824-4618-A8FB-9018B2F989C0}" destId="{DF2E1CA4-DA26-4697-B2BC-79252E0190BF}" srcOrd="7" destOrd="0" presId="urn:microsoft.com/office/officeart/2005/8/layout/radial2"/>
    <dgm:cxn modelId="{85615AAE-05BB-4A49-A8F6-5A3A5CA38196}" type="presParOf" srcId="{053B0F64-4824-4618-A8FB-9018B2F989C0}" destId="{468D4718-C0AC-42C4-BAB7-29DE541C3BF2}" srcOrd="8" destOrd="0" presId="urn:microsoft.com/office/officeart/2005/8/layout/radial2"/>
    <dgm:cxn modelId="{3F27C398-7EAA-4473-A6B6-21752768A2F9}" type="presParOf" srcId="{468D4718-C0AC-42C4-BAB7-29DE541C3BF2}" destId="{FC8D5DB2-4936-438B-8474-55D29A4561B3}" srcOrd="0" destOrd="0" presId="urn:microsoft.com/office/officeart/2005/8/layout/radial2"/>
    <dgm:cxn modelId="{D98C33CE-D04F-4859-B13A-E4D8781C77A3}" type="presParOf" srcId="{468D4718-C0AC-42C4-BAB7-29DE541C3BF2}" destId="{208EBD9F-40FD-400C-8E02-7B700F33CDAF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2DA8BB-5D7F-48E6-B779-2069BB0C826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1C130F5-AD64-4AEA-824F-50F931ED97E9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pPr rtl="0"/>
          <a:r>
            <a:rPr lang="it-IT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su ricettario personale</a:t>
          </a:r>
        </a:p>
      </dgm:t>
    </dgm:pt>
    <dgm:pt modelId="{867B4212-DDBD-4F76-B503-9AD80256BE06}" type="parTrans" cxnId="{7A724AC5-6AC5-44BB-9C86-CB3DE7279094}">
      <dgm:prSet/>
      <dgm:spPr/>
      <dgm:t>
        <a:bodyPr/>
        <a:lstStyle/>
        <a:p>
          <a:endParaRPr lang="it-IT"/>
        </a:p>
      </dgm:t>
    </dgm:pt>
    <dgm:pt modelId="{2C22D8D0-E47C-4628-A4BC-9339EFF75FD5}" type="sibTrans" cxnId="{7A724AC5-6AC5-44BB-9C86-CB3DE7279094}">
      <dgm:prSet/>
      <dgm:spPr/>
      <dgm:t>
        <a:bodyPr/>
        <a:lstStyle/>
        <a:p>
          <a:endParaRPr lang="it-IT"/>
        </a:p>
      </dgm:t>
    </dgm:pt>
    <dgm:pt modelId="{9665D46B-21C5-40A8-A832-69216953C55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it-IT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a carico del SSN-SSR</a:t>
          </a:r>
        </a:p>
      </dgm:t>
    </dgm:pt>
    <dgm:pt modelId="{4EB54689-B2B5-4592-AE03-F93CCB85A845}" type="parTrans" cxnId="{2A69C261-B014-494A-91E3-C2BA33586AE0}">
      <dgm:prSet/>
      <dgm:spPr/>
      <dgm:t>
        <a:bodyPr/>
        <a:lstStyle/>
        <a:p>
          <a:endParaRPr lang="it-IT"/>
        </a:p>
      </dgm:t>
    </dgm:pt>
    <dgm:pt modelId="{D637EBCA-C888-41FF-B7FE-D515AA6CF91E}" type="sibTrans" cxnId="{2A69C261-B014-494A-91E3-C2BA33586AE0}">
      <dgm:prSet/>
      <dgm:spPr/>
      <dgm:t>
        <a:bodyPr/>
        <a:lstStyle/>
        <a:p>
          <a:endParaRPr lang="it-IT"/>
        </a:p>
      </dgm:t>
    </dgm:pt>
    <dgm:pt modelId="{A58B7E1C-4EBE-4CA3-B254-D9849726255F}" type="pres">
      <dgm:prSet presAssocID="{642DA8BB-5D7F-48E6-B779-2069BB0C826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3CBE75D-C48D-4653-81F7-2946B7EEE369}" type="pres">
      <dgm:prSet presAssocID="{642DA8BB-5D7F-48E6-B779-2069BB0C8266}" presName="cycle" presStyleCnt="0"/>
      <dgm:spPr/>
    </dgm:pt>
    <dgm:pt modelId="{B0DF4072-ADD5-46AD-BF5C-10C06EC47C94}" type="pres">
      <dgm:prSet presAssocID="{642DA8BB-5D7F-48E6-B779-2069BB0C8266}" presName="centerShape" presStyleCnt="0"/>
      <dgm:spPr/>
    </dgm:pt>
    <dgm:pt modelId="{3488E249-0813-44E3-81E1-8ACFBFCF5B55}" type="pres">
      <dgm:prSet presAssocID="{642DA8BB-5D7F-48E6-B779-2069BB0C8266}" presName="connSite" presStyleLbl="node1" presStyleIdx="0" presStyleCnt="3"/>
      <dgm:spPr/>
    </dgm:pt>
    <dgm:pt modelId="{78779B18-4B21-4B81-9C64-3C99786633C9}" type="pres">
      <dgm:prSet presAssocID="{642DA8BB-5D7F-48E6-B779-2069BB0C8266}" presName="visible" presStyleLbl="node1" presStyleIdx="0" presStyleCnt="3" custLinFactNeighborX="25663" custLinFactNeighborY="13179"/>
      <dgm:spPr>
        <a:prstGeom prst="ellipse">
          <a:avLst/>
        </a:prstGeom>
        <a:blipFill rotWithShape="0">
          <a:blip xmlns:r="http://schemas.openxmlformats.org/officeDocument/2006/relationships" r:embed="rId1">
            <a:lum bright="3000" contrast="-5000"/>
          </a:blip>
          <a:stretch>
            <a:fillRect/>
          </a:stretch>
        </a:blipFill>
        <a:ln w="41275">
          <a:solidFill>
            <a:schemeClr val="lt1">
              <a:hueOff val="0"/>
              <a:satOff val="0"/>
              <a:lumOff val="0"/>
            </a:schemeClr>
          </a:solidFill>
        </a:ln>
        <a:effectLst>
          <a:outerShdw blurRad="50800" dist="38100" dir="2700000" algn="tl" rotWithShape="0">
            <a:schemeClr val="accent1">
              <a:lumMod val="60000"/>
              <a:lumOff val="40000"/>
            </a:schemeClr>
          </a:outerShdw>
        </a:effectLst>
      </dgm:spPr>
    </dgm:pt>
    <dgm:pt modelId="{A91955A4-5361-4800-9867-6CD3B1DEACEA}" type="pres">
      <dgm:prSet presAssocID="{867B4212-DDBD-4F76-B503-9AD80256BE06}" presName="Name25" presStyleLbl="parChTrans1D1" presStyleIdx="0" presStyleCnt="2"/>
      <dgm:spPr/>
    </dgm:pt>
    <dgm:pt modelId="{5B6F6F74-EA9F-42FD-BA0B-598581CB4B11}" type="pres">
      <dgm:prSet presAssocID="{41C130F5-AD64-4AEA-824F-50F931ED97E9}" presName="node" presStyleCnt="0"/>
      <dgm:spPr/>
    </dgm:pt>
    <dgm:pt modelId="{BA5F5F1B-9891-42B9-9E73-BA9D4338F1E8}" type="pres">
      <dgm:prSet presAssocID="{41C130F5-AD64-4AEA-824F-50F931ED97E9}" presName="parentNode" presStyleLbl="node1" presStyleIdx="1" presStyleCnt="3" custScaleX="174893" custScaleY="124747" custLinFactX="19462" custLinFactNeighborX="100000" custLinFactNeighborY="19868">
        <dgm:presLayoutVars>
          <dgm:chMax val="1"/>
          <dgm:bulletEnabled val="1"/>
        </dgm:presLayoutVars>
      </dgm:prSet>
      <dgm:spPr/>
    </dgm:pt>
    <dgm:pt modelId="{38EE9528-0F5A-4EE7-9471-DD4B90CF6E56}" type="pres">
      <dgm:prSet presAssocID="{41C130F5-AD64-4AEA-824F-50F931ED97E9}" presName="childNode" presStyleLbl="revTx" presStyleIdx="0" presStyleCnt="0">
        <dgm:presLayoutVars>
          <dgm:bulletEnabled val="1"/>
        </dgm:presLayoutVars>
      </dgm:prSet>
      <dgm:spPr/>
    </dgm:pt>
    <dgm:pt modelId="{BFC8A42D-3B47-4D72-A2E3-F89F9A6DE85A}" type="pres">
      <dgm:prSet presAssocID="{4EB54689-B2B5-4592-AE03-F93CCB85A845}" presName="Name25" presStyleLbl="parChTrans1D1" presStyleIdx="1" presStyleCnt="2"/>
      <dgm:spPr/>
    </dgm:pt>
    <dgm:pt modelId="{4D50747D-62CA-466D-BBCD-93A1B3A021AE}" type="pres">
      <dgm:prSet presAssocID="{9665D46B-21C5-40A8-A832-69216953C555}" presName="node" presStyleCnt="0"/>
      <dgm:spPr/>
    </dgm:pt>
    <dgm:pt modelId="{FC1DD029-077A-4A61-A6B7-6C449F812FAE}" type="pres">
      <dgm:prSet presAssocID="{9665D46B-21C5-40A8-A832-69216953C555}" presName="parentNode" presStyleLbl="node1" presStyleIdx="2" presStyleCnt="3" custScaleX="178628" custScaleY="120786" custLinFactX="13463" custLinFactNeighborX="100000" custLinFactNeighborY="2471">
        <dgm:presLayoutVars>
          <dgm:chMax val="1"/>
          <dgm:bulletEnabled val="1"/>
        </dgm:presLayoutVars>
      </dgm:prSet>
      <dgm:spPr/>
    </dgm:pt>
    <dgm:pt modelId="{65639630-C13B-448F-8EB2-99B240E637D6}" type="pres">
      <dgm:prSet presAssocID="{9665D46B-21C5-40A8-A832-69216953C555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1A30A13-4F39-440D-AB68-E125FEEBCE7B}" type="presOf" srcId="{642DA8BB-5D7F-48E6-B779-2069BB0C8266}" destId="{A58B7E1C-4EBE-4CA3-B254-D9849726255F}" srcOrd="0" destOrd="0" presId="urn:microsoft.com/office/officeart/2005/8/layout/radial2"/>
    <dgm:cxn modelId="{1F3AB638-9F43-4C77-9070-AD134382FB38}" type="presOf" srcId="{9665D46B-21C5-40A8-A832-69216953C555}" destId="{FC1DD029-077A-4A61-A6B7-6C449F812FAE}" srcOrd="0" destOrd="0" presId="urn:microsoft.com/office/officeart/2005/8/layout/radial2"/>
    <dgm:cxn modelId="{2A69C261-B014-494A-91E3-C2BA33586AE0}" srcId="{642DA8BB-5D7F-48E6-B779-2069BB0C8266}" destId="{9665D46B-21C5-40A8-A832-69216953C555}" srcOrd="1" destOrd="0" parTransId="{4EB54689-B2B5-4592-AE03-F93CCB85A845}" sibTransId="{D637EBCA-C888-41FF-B7FE-D515AA6CF91E}"/>
    <dgm:cxn modelId="{B82803C2-A03E-4F25-B0A6-D1E6AF7DD2FA}" type="presOf" srcId="{867B4212-DDBD-4F76-B503-9AD80256BE06}" destId="{A91955A4-5361-4800-9867-6CD3B1DEACEA}" srcOrd="0" destOrd="0" presId="urn:microsoft.com/office/officeart/2005/8/layout/radial2"/>
    <dgm:cxn modelId="{7A724AC5-6AC5-44BB-9C86-CB3DE7279094}" srcId="{642DA8BB-5D7F-48E6-B779-2069BB0C8266}" destId="{41C130F5-AD64-4AEA-824F-50F931ED97E9}" srcOrd="0" destOrd="0" parTransId="{867B4212-DDBD-4F76-B503-9AD80256BE06}" sibTransId="{2C22D8D0-E47C-4628-A4BC-9339EFF75FD5}"/>
    <dgm:cxn modelId="{5C3A4AE3-2EFC-4566-A96B-C5B49762A84B}" type="presOf" srcId="{4EB54689-B2B5-4592-AE03-F93CCB85A845}" destId="{BFC8A42D-3B47-4D72-A2E3-F89F9A6DE85A}" srcOrd="0" destOrd="0" presId="urn:microsoft.com/office/officeart/2005/8/layout/radial2"/>
    <dgm:cxn modelId="{073DFDFA-8713-43B1-9E44-C16EBA028B1E}" type="presOf" srcId="{41C130F5-AD64-4AEA-824F-50F931ED97E9}" destId="{BA5F5F1B-9891-42B9-9E73-BA9D4338F1E8}" srcOrd="0" destOrd="0" presId="urn:microsoft.com/office/officeart/2005/8/layout/radial2"/>
    <dgm:cxn modelId="{88B44263-4AD4-4A4F-8C6E-4B23A9473E29}" type="presParOf" srcId="{A58B7E1C-4EBE-4CA3-B254-D9849726255F}" destId="{C3CBE75D-C48D-4653-81F7-2946B7EEE369}" srcOrd="0" destOrd="0" presId="urn:microsoft.com/office/officeart/2005/8/layout/radial2"/>
    <dgm:cxn modelId="{C46D364F-F252-4CBC-B121-749ED1FC15C6}" type="presParOf" srcId="{C3CBE75D-C48D-4653-81F7-2946B7EEE369}" destId="{B0DF4072-ADD5-46AD-BF5C-10C06EC47C94}" srcOrd="0" destOrd="0" presId="urn:microsoft.com/office/officeart/2005/8/layout/radial2"/>
    <dgm:cxn modelId="{A641F04C-4F4C-4899-8FD7-C1DDBC6C6714}" type="presParOf" srcId="{B0DF4072-ADD5-46AD-BF5C-10C06EC47C94}" destId="{3488E249-0813-44E3-81E1-8ACFBFCF5B55}" srcOrd="0" destOrd="0" presId="urn:microsoft.com/office/officeart/2005/8/layout/radial2"/>
    <dgm:cxn modelId="{6A938112-5ED5-4982-B214-FC532057115A}" type="presParOf" srcId="{B0DF4072-ADD5-46AD-BF5C-10C06EC47C94}" destId="{78779B18-4B21-4B81-9C64-3C99786633C9}" srcOrd="1" destOrd="0" presId="urn:microsoft.com/office/officeart/2005/8/layout/radial2"/>
    <dgm:cxn modelId="{1C4B54A8-AA8A-4516-A4AE-F1A1A69EDA9D}" type="presParOf" srcId="{C3CBE75D-C48D-4653-81F7-2946B7EEE369}" destId="{A91955A4-5361-4800-9867-6CD3B1DEACEA}" srcOrd="1" destOrd="0" presId="urn:microsoft.com/office/officeart/2005/8/layout/radial2"/>
    <dgm:cxn modelId="{BA785814-373C-4FAB-8A3E-EBB6453E8CEB}" type="presParOf" srcId="{C3CBE75D-C48D-4653-81F7-2946B7EEE369}" destId="{5B6F6F74-EA9F-42FD-BA0B-598581CB4B11}" srcOrd="2" destOrd="0" presId="urn:microsoft.com/office/officeart/2005/8/layout/radial2"/>
    <dgm:cxn modelId="{F9066078-6448-4C0F-8458-1BA0AE506414}" type="presParOf" srcId="{5B6F6F74-EA9F-42FD-BA0B-598581CB4B11}" destId="{BA5F5F1B-9891-42B9-9E73-BA9D4338F1E8}" srcOrd="0" destOrd="0" presId="urn:microsoft.com/office/officeart/2005/8/layout/radial2"/>
    <dgm:cxn modelId="{112E009B-AC95-4A38-9C4E-4F84007076E1}" type="presParOf" srcId="{5B6F6F74-EA9F-42FD-BA0B-598581CB4B11}" destId="{38EE9528-0F5A-4EE7-9471-DD4B90CF6E56}" srcOrd="1" destOrd="0" presId="urn:microsoft.com/office/officeart/2005/8/layout/radial2"/>
    <dgm:cxn modelId="{8ACD46C5-EBD8-4D44-9FA9-652FBFB15387}" type="presParOf" srcId="{C3CBE75D-C48D-4653-81F7-2946B7EEE369}" destId="{BFC8A42D-3B47-4D72-A2E3-F89F9A6DE85A}" srcOrd="3" destOrd="0" presId="urn:microsoft.com/office/officeart/2005/8/layout/radial2"/>
    <dgm:cxn modelId="{EE7F1D63-CCB6-4ABC-9E78-019553A582F9}" type="presParOf" srcId="{C3CBE75D-C48D-4653-81F7-2946B7EEE369}" destId="{4D50747D-62CA-466D-BBCD-93A1B3A021AE}" srcOrd="4" destOrd="0" presId="urn:microsoft.com/office/officeart/2005/8/layout/radial2"/>
    <dgm:cxn modelId="{FD162942-8876-407B-B8A4-1808FB29D2D3}" type="presParOf" srcId="{4D50747D-62CA-466D-BBCD-93A1B3A021AE}" destId="{FC1DD029-077A-4A61-A6B7-6C449F812FAE}" srcOrd="0" destOrd="0" presId="urn:microsoft.com/office/officeart/2005/8/layout/radial2"/>
    <dgm:cxn modelId="{90564CE1-A91E-4D9B-BDA2-C42AFA397A44}" type="presParOf" srcId="{4D50747D-62CA-466D-BBCD-93A1B3A021AE}" destId="{65639630-C13B-448F-8EB2-99B240E637D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2DA8BB-5D7F-48E6-B779-2069BB0C826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1C130F5-AD64-4AEA-824F-50F931ED97E9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it-IT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su ricettario personale</a:t>
          </a:r>
        </a:p>
      </dgm:t>
    </dgm:pt>
    <dgm:pt modelId="{867B4212-DDBD-4F76-B503-9AD80256BE06}" type="parTrans" cxnId="{7A724AC5-6AC5-44BB-9C86-CB3DE7279094}">
      <dgm:prSet/>
      <dgm:spPr/>
      <dgm:t>
        <a:bodyPr/>
        <a:lstStyle/>
        <a:p>
          <a:endParaRPr lang="it-IT"/>
        </a:p>
      </dgm:t>
    </dgm:pt>
    <dgm:pt modelId="{2C22D8D0-E47C-4628-A4BC-9339EFF75FD5}" type="sibTrans" cxnId="{7A724AC5-6AC5-44BB-9C86-CB3DE7279094}">
      <dgm:prSet/>
      <dgm:spPr/>
      <dgm:t>
        <a:bodyPr/>
        <a:lstStyle/>
        <a:p>
          <a:endParaRPr lang="it-IT"/>
        </a:p>
      </dgm:t>
    </dgm:pt>
    <dgm:pt modelId="{A58B7E1C-4EBE-4CA3-B254-D9849726255F}" type="pres">
      <dgm:prSet presAssocID="{642DA8BB-5D7F-48E6-B779-2069BB0C826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3CBE75D-C48D-4653-81F7-2946B7EEE369}" type="pres">
      <dgm:prSet presAssocID="{642DA8BB-5D7F-48E6-B779-2069BB0C8266}" presName="cycle" presStyleCnt="0"/>
      <dgm:spPr/>
    </dgm:pt>
    <dgm:pt modelId="{B0DF4072-ADD5-46AD-BF5C-10C06EC47C94}" type="pres">
      <dgm:prSet presAssocID="{642DA8BB-5D7F-48E6-B779-2069BB0C8266}" presName="centerShape" presStyleCnt="0"/>
      <dgm:spPr/>
    </dgm:pt>
    <dgm:pt modelId="{3488E249-0813-44E3-81E1-8ACFBFCF5B55}" type="pres">
      <dgm:prSet presAssocID="{642DA8BB-5D7F-48E6-B779-2069BB0C8266}" presName="connSite" presStyleLbl="node1" presStyleIdx="0" presStyleCnt="2"/>
      <dgm:spPr/>
    </dgm:pt>
    <dgm:pt modelId="{78779B18-4B21-4B81-9C64-3C99786633C9}" type="pres">
      <dgm:prSet presAssocID="{642DA8BB-5D7F-48E6-B779-2069BB0C8266}" presName="visible" presStyleLbl="node1" presStyleIdx="0" presStyleCnt="2" custLinFactNeighborX="25663" custLinFactNeighborY="13179"/>
      <dgm:spPr>
        <a:prstGeom prst="ellipse">
          <a:avLst/>
        </a:prstGeom>
        <a:blipFill rotWithShape="0">
          <a:blip xmlns:r="http://schemas.openxmlformats.org/officeDocument/2006/relationships" r:embed="rId1">
            <a:lum bright="3000" contrast="-5000"/>
          </a:blip>
          <a:stretch>
            <a:fillRect/>
          </a:stretch>
        </a:blipFill>
        <a:ln w="41275">
          <a:solidFill>
            <a:schemeClr val="lt1">
              <a:hueOff val="0"/>
              <a:satOff val="0"/>
              <a:lumOff val="0"/>
            </a:schemeClr>
          </a:solidFill>
        </a:ln>
        <a:effectLst>
          <a:outerShdw blurRad="50800" dist="38100" dir="2700000" algn="tl" rotWithShape="0">
            <a:schemeClr val="accent1">
              <a:lumMod val="60000"/>
              <a:lumOff val="40000"/>
            </a:schemeClr>
          </a:outerShdw>
        </a:effectLst>
      </dgm:spPr>
    </dgm:pt>
    <dgm:pt modelId="{A91955A4-5361-4800-9867-6CD3B1DEACEA}" type="pres">
      <dgm:prSet presAssocID="{867B4212-DDBD-4F76-B503-9AD80256BE06}" presName="Name25" presStyleLbl="parChTrans1D1" presStyleIdx="0" presStyleCnt="1"/>
      <dgm:spPr/>
    </dgm:pt>
    <dgm:pt modelId="{5B6F6F74-EA9F-42FD-BA0B-598581CB4B11}" type="pres">
      <dgm:prSet presAssocID="{41C130F5-AD64-4AEA-824F-50F931ED97E9}" presName="node" presStyleCnt="0"/>
      <dgm:spPr/>
    </dgm:pt>
    <dgm:pt modelId="{BA5F5F1B-9891-42B9-9E73-BA9D4338F1E8}" type="pres">
      <dgm:prSet presAssocID="{41C130F5-AD64-4AEA-824F-50F931ED97E9}" presName="parentNode" presStyleLbl="node1" presStyleIdx="1" presStyleCnt="2" custScaleX="174893" custScaleY="124747" custLinFactX="18600" custLinFactNeighborX="100000" custLinFactNeighborY="-62930">
        <dgm:presLayoutVars>
          <dgm:chMax val="1"/>
          <dgm:bulletEnabled val="1"/>
        </dgm:presLayoutVars>
      </dgm:prSet>
      <dgm:spPr/>
    </dgm:pt>
    <dgm:pt modelId="{38EE9528-0F5A-4EE7-9471-DD4B90CF6E56}" type="pres">
      <dgm:prSet presAssocID="{41C130F5-AD64-4AEA-824F-50F931ED97E9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0CCB541-5E4C-44B4-88CD-52EC2AF0C933}" type="presOf" srcId="{867B4212-DDBD-4F76-B503-9AD80256BE06}" destId="{A91955A4-5361-4800-9867-6CD3B1DEACEA}" srcOrd="0" destOrd="0" presId="urn:microsoft.com/office/officeart/2005/8/layout/radial2"/>
    <dgm:cxn modelId="{344A12AA-813C-44A9-BF4C-11C3E3E7B7CB}" type="presOf" srcId="{41C130F5-AD64-4AEA-824F-50F931ED97E9}" destId="{BA5F5F1B-9891-42B9-9E73-BA9D4338F1E8}" srcOrd="0" destOrd="0" presId="urn:microsoft.com/office/officeart/2005/8/layout/radial2"/>
    <dgm:cxn modelId="{7A724AC5-6AC5-44BB-9C86-CB3DE7279094}" srcId="{642DA8BB-5D7F-48E6-B779-2069BB0C8266}" destId="{41C130F5-AD64-4AEA-824F-50F931ED97E9}" srcOrd="0" destOrd="0" parTransId="{867B4212-DDBD-4F76-B503-9AD80256BE06}" sibTransId="{2C22D8D0-E47C-4628-A4BC-9339EFF75FD5}"/>
    <dgm:cxn modelId="{34EF5DD9-20CF-40E4-946C-5199DFFF1FC9}" type="presOf" srcId="{642DA8BB-5D7F-48E6-B779-2069BB0C8266}" destId="{A58B7E1C-4EBE-4CA3-B254-D9849726255F}" srcOrd="0" destOrd="0" presId="urn:microsoft.com/office/officeart/2005/8/layout/radial2"/>
    <dgm:cxn modelId="{45A0DBBA-CB64-441E-9CFD-9E3948209FF0}" type="presParOf" srcId="{A58B7E1C-4EBE-4CA3-B254-D9849726255F}" destId="{C3CBE75D-C48D-4653-81F7-2946B7EEE369}" srcOrd="0" destOrd="0" presId="urn:microsoft.com/office/officeart/2005/8/layout/radial2"/>
    <dgm:cxn modelId="{1EF999CD-E571-4A89-A8D1-C8AF60145879}" type="presParOf" srcId="{C3CBE75D-C48D-4653-81F7-2946B7EEE369}" destId="{B0DF4072-ADD5-46AD-BF5C-10C06EC47C94}" srcOrd="0" destOrd="0" presId="urn:microsoft.com/office/officeart/2005/8/layout/radial2"/>
    <dgm:cxn modelId="{C4C898CB-872A-4B4D-BAAF-D697418A97F2}" type="presParOf" srcId="{B0DF4072-ADD5-46AD-BF5C-10C06EC47C94}" destId="{3488E249-0813-44E3-81E1-8ACFBFCF5B55}" srcOrd="0" destOrd="0" presId="urn:microsoft.com/office/officeart/2005/8/layout/radial2"/>
    <dgm:cxn modelId="{62512B07-A591-43C1-85DE-1FA9A70D59D8}" type="presParOf" srcId="{B0DF4072-ADD5-46AD-BF5C-10C06EC47C94}" destId="{78779B18-4B21-4B81-9C64-3C99786633C9}" srcOrd="1" destOrd="0" presId="urn:microsoft.com/office/officeart/2005/8/layout/radial2"/>
    <dgm:cxn modelId="{3CFA51A4-A2E2-424C-B547-D6C8AB7354E9}" type="presParOf" srcId="{C3CBE75D-C48D-4653-81F7-2946B7EEE369}" destId="{A91955A4-5361-4800-9867-6CD3B1DEACEA}" srcOrd="1" destOrd="0" presId="urn:microsoft.com/office/officeart/2005/8/layout/radial2"/>
    <dgm:cxn modelId="{F8F9A1EA-4980-4603-906D-E0191656D5B0}" type="presParOf" srcId="{C3CBE75D-C48D-4653-81F7-2946B7EEE369}" destId="{5B6F6F74-EA9F-42FD-BA0B-598581CB4B11}" srcOrd="2" destOrd="0" presId="urn:microsoft.com/office/officeart/2005/8/layout/radial2"/>
    <dgm:cxn modelId="{04AE6EBC-D7C7-481E-B94D-96C1FA5BC4B7}" type="presParOf" srcId="{5B6F6F74-EA9F-42FD-BA0B-598581CB4B11}" destId="{BA5F5F1B-9891-42B9-9E73-BA9D4338F1E8}" srcOrd="0" destOrd="0" presId="urn:microsoft.com/office/officeart/2005/8/layout/radial2"/>
    <dgm:cxn modelId="{31A8D100-DE89-4B76-ACCF-43977ED5DA31}" type="presParOf" srcId="{5B6F6F74-EA9F-42FD-BA0B-598581CB4B11}" destId="{38EE9528-0F5A-4EE7-9471-DD4B90CF6E5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3D0DFC-F0DF-4DC3-94EF-F67F302E1C3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849F2B2-E370-4648-BA22-EB6CCAD552C9}">
      <dgm:prSet/>
      <dgm:spPr>
        <a:solidFill>
          <a:srgbClr val="00B050"/>
        </a:solidFill>
      </dgm:spPr>
      <dgm:t>
        <a:bodyPr/>
        <a:lstStyle/>
        <a:p>
          <a:pPr rtl="0"/>
          <a:r>
            <a: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REFERTO</a:t>
          </a:r>
        </a:p>
      </dgm:t>
    </dgm:pt>
    <dgm:pt modelId="{14CB1066-FF38-487F-B73C-0D0A13927ACD}" type="parTrans" cxnId="{1E7A629F-E2F9-4EDA-BA6C-2BEB64FF9FE9}">
      <dgm:prSet/>
      <dgm:spPr/>
      <dgm:t>
        <a:bodyPr/>
        <a:lstStyle/>
        <a:p>
          <a:endParaRPr lang="it-IT"/>
        </a:p>
      </dgm:t>
    </dgm:pt>
    <dgm:pt modelId="{4027DCDC-EDBC-4E6A-A68C-EC1C299CD22A}" type="sibTrans" cxnId="{1E7A629F-E2F9-4EDA-BA6C-2BEB64FF9FE9}">
      <dgm:prSet/>
      <dgm:spPr/>
      <dgm:t>
        <a:bodyPr/>
        <a:lstStyle/>
        <a:p>
          <a:endParaRPr lang="it-IT"/>
        </a:p>
      </dgm:t>
    </dgm:pt>
    <dgm:pt modelId="{27A550C1-C109-43AE-8670-2AE0F8FB2E49}">
      <dgm:prSet/>
      <dgm:spPr>
        <a:solidFill>
          <a:srgbClr val="DA5757"/>
        </a:solidFill>
      </dgm:spPr>
      <dgm:t>
        <a:bodyPr/>
        <a:lstStyle/>
        <a:p>
          <a:pPr rtl="0"/>
          <a:r>
            <a: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DENUNCIA</a:t>
          </a:r>
          <a:br>
            <a: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it-IT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o</a:t>
          </a:r>
          <a:r>
            <a: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  RAPPORTO</a:t>
          </a:r>
        </a:p>
      </dgm:t>
    </dgm:pt>
    <dgm:pt modelId="{4DA3CDA6-AA75-4242-AA40-D9292B54916E}" type="parTrans" cxnId="{7F82FA79-A039-4976-B3C4-3784B112B1F3}">
      <dgm:prSet/>
      <dgm:spPr/>
      <dgm:t>
        <a:bodyPr/>
        <a:lstStyle/>
        <a:p>
          <a:endParaRPr lang="it-IT"/>
        </a:p>
      </dgm:t>
    </dgm:pt>
    <dgm:pt modelId="{8E1BAAA5-1E39-4DCB-BFAA-B630D4B4A4E8}" type="sibTrans" cxnId="{7F82FA79-A039-4976-B3C4-3784B112B1F3}">
      <dgm:prSet/>
      <dgm:spPr/>
      <dgm:t>
        <a:bodyPr/>
        <a:lstStyle/>
        <a:p>
          <a:endParaRPr lang="it-IT"/>
        </a:p>
      </dgm:t>
    </dgm:pt>
    <dgm:pt modelId="{E2EE62B8-4A69-4512-A7E0-00F610016A27}" type="pres">
      <dgm:prSet presAssocID="{173D0DFC-F0DF-4DC3-94EF-F67F302E1C33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BF35533-89A9-41A4-8293-290A185ECA3F}" type="pres">
      <dgm:prSet presAssocID="{173D0DFC-F0DF-4DC3-94EF-F67F302E1C33}" presName="cycle" presStyleCnt="0"/>
      <dgm:spPr/>
    </dgm:pt>
    <dgm:pt modelId="{72213BFA-88AC-4A24-BB04-839DB4F20D3C}" type="pres">
      <dgm:prSet presAssocID="{173D0DFC-F0DF-4DC3-94EF-F67F302E1C33}" presName="centerShape" presStyleCnt="0"/>
      <dgm:spPr/>
    </dgm:pt>
    <dgm:pt modelId="{D6BEA178-D37C-4934-AE2C-34FA63915A8E}" type="pres">
      <dgm:prSet presAssocID="{173D0DFC-F0DF-4DC3-94EF-F67F302E1C33}" presName="connSite" presStyleLbl="node1" presStyleIdx="0" presStyleCnt="3"/>
      <dgm:spPr/>
    </dgm:pt>
    <dgm:pt modelId="{A30C208C-692B-4440-ABAB-4354629BB1C8}" type="pres">
      <dgm:prSet presAssocID="{173D0DFC-F0DF-4DC3-94EF-F67F302E1C33}" presName="visible" presStyleLbl="node1" presStyleIdx="0" presStyleCnt="3" custLinFactNeighborX="14984" custLinFactNeighborY="-421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8E6E9AE-9867-4209-8A7D-AF2779D85001}" type="pres">
      <dgm:prSet presAssocID="{14CB1066-FF38-487F-B73C-0D0A13927ACD}" presName="Name25" presStyleLbl="parChTrans1D1" presStyleIdx="0" presStyleCnt="2"/>
      <dgm:spPr/>
    </dgm:pt>
    <dgm:pt modelId="{C858D4C5-57AC-4968-88B1-2D13D97112AC}" type="pres">
      <dgm:prSet presAssocID="{F849F2B2-E370-4648-BA22-EB6CCAD552C9}" presName="node" presStyleCnt="0"/>
      <dgm:spPr/>
    </dgm:pt>
    <dgm:pt modelId="{6578F542-DCC7-4A47-B64C-EDB8E72344EE}" type="pres">
      <dgm:prSet presAssocID="{F849F2B2-E370-4648-BA22-EB6CCAD552C9}" presName="parentNode" presStyleLbl="node1" presStyleIdx="1" presStyleCnt="3" custScaleX="194882" custScaleY="137598" custLinFactX="23820" custLinFactNeighborX="100000" custLinFactNeighborY="15039">
        <dgm:presLayoutVars>
          <dgm:chMax val="1"/>
          <dgm:bulletEnabled val="1"/>
        </dgm:presLayoutVars>
      </dgm:prSet>
      <dgm:spPr/>
    </dgm:pt>
    <dgm:pt modelId="{AB84E1B2-47A6-48A6-88D1-2F326A4A9A3D}" type="pres">
      <dgm:prSet presAssocID="{F849F2B2-E370-4648-BA22-EB6CCAD552C9}" presName="childNode" presStyleLbl="revTx" presStyleIdx="0" presStyleCnt="0">
        <dgm:presLayoutVars>
          <dgm:bulletEnabled val="1"/>
        </dgm:presLayoutVars>
      </dgm:prSet>
      <dgm:spPr/>
    </dgm:pt>
    <dgm:pt modelId="{D1A001B0-9398-4AE0-8C77-763FA789D0EB}" type="pres">
      <dgm:prSet presAssocID="{4DA3CDA6-AA75-4242-AA40-D9292B54916E}" presName="Name25" presStyleLbl="parChTrans1D1" presStyleIdx="1" presStyleCnt="2"/>
      <dgm:spPr/>
    </dgm:pt>
    <dgm:pt modelId="{779A2434-0BB3-42B1-B802-7D73D43C0FFB}" type="pres">
      <dgm:prSet presAssocID="{27A550C1-C109-43AE-8670-2AE0F8FB2E49}" presName="node" presStyleCnt="0"/>
      <dgm:spPr/>
    </dgm:pt>
    <dgm:pt modelId="{9B83FD2C-8EAE-42D1-9E21-05D2CF954A74}" type="pres">
      <dgm:prSet presAssocID="{27A550C1-C109-43AE-8670-2AE0F8FB2E49}" presName="parentNode" presStyleLbl="node1" presStyleIdx="2" presStyleCnt="3" custScaleX="194011" custScaleY="134832" custLinFactX="27662" custLinFactNeighborX="100000" custLinFactNeighborY="-10334">
        <dgm:presLayoutVars>
          <dgm:chMax val="1"/>
          <dgm:bulletEnabled val="1"/>
        </dgm:presLayoutVars>
      </dgm:prSet>
      <dgm:spPr/>
    </dgm:pt>
    <dgm:pt modelId="{4B981542-4B00-43A8-A0A4-5961B5FD342E}" type="pres">
      <dgm:prSet presAssocID="{27A550C1-C109-43AE-8670-2AE0F8FB2E49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93139A37-4F0A-4780-8CE4-9CAC31B502C7}" type="presOf" srcId="{173D0DFC-F0DF-4DC3-94EF-F67F302E1C33}" destId="{E2EE62B8-4A69-4512-A7E0-00F610016A27}" srcOrd="0" destOrd="0" presId="urn:microsoft.com/office/officeart/2005/8/layout/radial2"/>
    <dgm:cxn modelId="{25DB3F39-AC1F-45B9-8743-231707714C07}" type="presOf" srcId="{4DA3CDA6-AA75-4242-AA40-D9292B54916E}" destId="{D1A001B0-9398-4AE0-8C77-763FA789D0EB}" srcOrd="0" destOrd="0" presId="urn:microsoft.com/office/officeart/2005/8/layout/radial2"/>
    <dgm:cxn modelId="{3D306160-E1D1-443E-A67E-B455BB41BAAB}" type="presOf" srcId="{27A550C1-C109-43AE-8670-2AE0F8FB2E49}" destId="{9B83FD2C-8EAE-42D1-9E21-05D2CF954A74}" srcOrd="0" destOrd="0" presId="urn:microsoft.com/office/officeart/2005/8/layout/radial2"/>
    <dgm:cxn modelId="{1292C86E-B4E4-4A34-9E0B-C789CC7CCAAA}" type="presOf" srcId="{14CB1066-FF38-487F-B73C-0D0A13927ACD}" destId="{58E6E9AE-9867-4209-8A7D-AF2779D85001}" srcOrd="0" destOrd="0" presId="urn:microsoft.com/office/officeart/2005/8/layout/radial2"/>
    <dgm:cxn modelId="{7F82FA79-A039-4976-B3C4-3784B112B1F3}" srcId="{173D0DFC-F0DF-4DC3-94EF-F67F302E1C33}" destId="{27A550C1-C109-43AE-8670-2AE0F8FB2E49}" srcOrd="1" destOrd="0" parTransId="{4DA3CDA6-AA75-4242-AA40-D9292B54916E}" sibTransId="{8E1BAAA5-1E39-4DCB-BFAA-B630D4B4A4E8}"/>
    <dgm:cxn modelId="{1E7A629F-E2F9-4EDA-BA6C-2BEB64FF9FE9}" srcId="{173D0DFC-F0DF-4DC3-94EF-F67F302E1C33}" destId="{F849F2B2-E370-4648-BA22-EB6CCAD552C9}" srcOrd="0" destOrd="0" parTransId="{14CB1066-FF38-487F-B73C-0D0A13927ACD}" sibTransId="{4027DCDC-EDBC-4E6A-A68C-EC1C299CD22A}"/>
    <dgm:cxn modelId="{6DF358D8-5611-4145-9AD3-70F7C8E7BDDF}" type="presOf" srcId="{F849F2B2-E370-4648-BA22-EB6CCAD552C9}" destId="{6578F542-DCC7-4A47-B64C-EDB8E72344EE}" srcOrd="0" destOrd="0" presId="urn:microsoft.com/office/officeart/2005/8/layout/radial2"/>
    <dgm:cxn modelId="{704D8100-5905-435B-8DA6-00DB48E3329E}" type="presParOf" srcId="{E2EE62B8-4A69-4512-A7E0-00F610016A27}" destId="{3BF35533-89A9-41A4-8293-290A185ECA3F}" srcOrd="0" destOrd="0" presId="urn:microsoft.com/office/officeart/2005/8/layout/radial2"/>
    <dgm:cxn modelId="{BDE5042F-7EA9-4135-9771-D5AF298C5EC9}" type="presParOf" srcId="{3BF35533-89A9-41A4-8293-290A185ECA3F}" destId="{72213BFA-88AC-4A24-BB04-839DB4F20D3C}" srcOrd="0" destOrd="0" presId="urn:microsoft.com/office/officeart/2005/8/layout/radial2"/>
    <dgm:cxn modelId="{EF4DC44F-CB01-4BAB-83CF-1D0BFDE68FFF}" type="presParOf" srcId="{72213BFA-88AC-4A24-BB04-839DB4F20D3C}" destId="{D6BEA178-D37C-4934-AE2C-34FA63915A8E}" srcOrd="0" destOrd="0" presId="urn:microsoft.com/office/officeart/2005/8/layout/radial2"/>
    <dgm:cxn modelId="{2FAC46BF-FDDC-47A3-A0E5-EAE0CE3C005E}" type="presParOf" srcId="{72213BFA-88AC-4A24-BB04-839DB4F20D3C}" destId="{A30C208C-692B-4440-ABAB-4354629BB1C8}" srcOrd="1" destOrd="0" presId="urn:microsoft.com/office/officeart/2005/8/layout/radial2"/>
    <dgm:cxn modelId="{67E2225C-986C-473C-A13B-33E29F4E2F64}" type="presParOf" srcId="{3BF35533-89A9-41A4-8293-290A185ECA3F}" destId="{58E6E9AE-9867-4209-8A7D-AF2779D85001}" srcOrd="1" destOrd="0" presId="urn:microsoft.com/office/officeart/2005/8/layout/radial2"/>
    <dgm:cxn modelId="{CE77755D-D365-49F7-9EBC-0A61946AF8CB}" type="presParOf" srcId="{3BF35533-89A9-41A4-8293-290A185ECA3F}" destId="{C858D4C5-57AC-4968-88B1-2D13D97112AC}" srcOrd="2" destOrd="0" presId="urn:microsoft.com/office/officeart/2005/8/layout/radial2"/>
    <dgm:cxn modelId="{9E678C78-32F5-40E0-8229-D8B4BCFA0CAD}" type="presParOf" srcId="{C858D4C5-57AC-4968-88B1-2D13D97112AC}" destId="{6578F542-DCC7-4A47-B64C-EDB8E72344EE}" srcOrd="0" destOrd="0" presId="urn:microsoft.com/office/officeart/2005/8/layout/radial2"/>
    <dgm:cxn modelId="{D7E41CF2-358A-400E-833E-22C285C06756}" type="presParOf" srcId="{C858D4C5-57AC-4968-88B1-2D13D97112AC}" destId="{AB84E1B2-47A6-48A6-88D1-2F326A4A9A3D}" srcOrd="1" destOrd="0" presId="urn:microsoft.com/office/officeart/2005/8/layout/radial2"/>
    <dgm:cxn modelId="{C249948E-B34B-4073-9478-F83B537B729C}" type="presParOf" srcId="{3BF35533-89A9-41A4-8293-290A185ECA3F}" destId="{D1A001B0-9398-4AE0-8C77-763FA789D0EB}" srcOrd="3" destOrd="0" presId="urn:microsoft.com/office/officeart/2005/8/layout/radial2"/>
    <dgm:cxn modelId="{E8B298A0-F359-4EC7-930E-37545CD43C14}" type="presParOf" srcId="{3BF35533-89A9-41A4-8293-290A185ECA3F}" destId="{779A2434-0BB3-42B1-B802-7D73D43C0FFB}" srcOrd="4" destOrd="0" presId="urn:microsoft.com/office/officeart/2005/8/layout/radial2"/>
    <dgm:cxn modelId="{4F22DBC0-CF89-43D6-8D78-F0107C21E86B}" type="presParOf" srcId="{779A2434-0BB3-42B1-B802-7D73D43C0FFB}" destId="{9B83FD2C-8EAE-42D1-9E21-05D2CF954A74}" srcOrd="0" destOrd="0" presId="urn:microsoft.com/office/officeart/2005/8/layout/radial2"/>
    <dgm:cxn modelId="{13EECFA7-E450-4042-A33A-1DAEEFC61CB9}" type="presParOf" srcId="{779A2434-0BB3-42B1-B802-7D73D43C0FFB}" destId="{4B981542-4B00-43A8-A0A4-5961B5FD342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5AB85-0B20-43AA-A19F-3AB2D11FF76C}">
      <dsp:nvSpPr>
        <dsp:cNvPr id="0" name=""/>
        <dsp:cNvSpPr/>
      </dsp:nvSpPr>
      <dsp:spPr>
        <a:xfrm>
          <a:off x="0" y="0"/>
          <a:ext cx="3360738" cy="33607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EADA28-67D7-4DF5-AB31-F689E9408C8E}">
      <dsp:nvSpPr>
        <dsp:cNvPr id="0" name=""/>
        <dsp:cNvSpPr/>
      </dsp:nvSpPr>
      <dsp:spPr>
        <a:xfrm>
          <a:off x="1680369" y="0"/>
          <a:ext cx="6549231" cy="33607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b="1" kern="1200" dirty="0">
              <a:solidFill>
                <a:schemeClr val="accent1">
                  <a:lumMod val="75000"/>
                </a:schemeClr>
              </a:solidFill>
            </a:rPr>
            <a:t>Prescrizioni</a:t>
          </a:r>
        </a:p>
        <a:p>
          <a:pPr marL="0" lvl="0" indent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000" b="1" kern="1200">
              <a:solidFill>
                <a:schemeClr val="accent1">
                  <a:lumMod val="75000"/>
                </a:schemeClr>
              </a:solidFill>
            </a:rPr>
            <a:t>Certificazioni </a:t>
          </a:r>
          <a:endParaRPr lang="it-IT" sz="60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680369" y="0"/>
        <a:ext cx="6549231" cy="33607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E1CA4-DA26-4697-B2BC-79252E0190BF}">
      <dsp:nvSpPr>
        <dsp:cNvPr id="0" name=""/>
        <dsp:cNvSpPr/>
      </dsp:nvSpPr>
      <dsp:spPr>
        <a:xfrm rot="391168">
          <a:off x="3426395" y="3610247"/>
          <a:ext cx="1702307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702307" y="2381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B0B904-6807-40AA-A09D-825C996D0C9B}">
      <dsp:nvSpPr>
        <dsp:cNvPr id="0" name=""/>
        <dsp:cNvSpPr/>
      </dsp:nvSpPr>
      <dsp:spPr>
        <a:xfrm rot="3034336">
          <a:off x="3059172" y="4752604"/>
          <a:ext cx="1182124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182124" y="2381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7F675-AFED-4FAD-9048-8EF5EC6478E8}">
      <dsp:nvSpPr>
        <dsp:cNvPr id="0" name=""/>
        <dsp:cNvSpPr/>
      </dsp:nvSpPr>
      <dsp:spPr>
        <a:xfrm rot="20025560">
          <a:off x="3308138" y="2446207"/>
          <a:ext cx="2401838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2401838" y="2381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F3F3B-8BA4-4924-AB13-6FF3427DE69A}">
      <dsp:nvSpPr>
        <dsp:cNvPr id="0" name=""/>
        <dsp:cNvSpPr/>
      </dsp:nvSpPr>
      <dsp:spPr>
        <a:xfrm rot="15015173">
          <a:off x="1620989" y="2099842"/>
          <a:ext cx="912474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912474" y="23818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AC612-FE10-47C0-8896-0505228E1F04}">
      <dsp:nvSpPr>
        <dsp:cNvPr id="0" name=""/>
        <dsp:cNvSpPr/>
      </dsp:nvSpPr>
      <dsp:spPr>
        <a:xfrm>
          <a:off x="986519" y="2137479"/>
          <a:ext cx="2524002" cy="248717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F7249-3F9A-48B1-81BB-33D577843239}">
      <dsp:nvSpPr>
        <dsp:cNvPr id="0" name=""/>
        <dsp:cNvSpPr/>
      </dsp:nvSpPr>
      <dsp:spPr>
        <a:xfrm>
          <a:off x="902774" y="382174"/>
          <a:ext cx="1580051" cy="134119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PRESCRIZIONI</a:t>
          </a:r>
          <a:endParaRPr lang="it-IT" sz="1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1134167" y="578588"/>
        <a:ext cx="1117265" cy="948371"/>
      </dsp:txXfrm>
    </dsp:sp>
    <dsp:sp modelId="{B2681CE3-033C-41A9-9B99-8DC852874992}">
      <dsp:nvSpPr>
        <dsp:cNvPr id="0" name=""/>
        <dsp:cNvSpPr/>
      </dsp:nvSpPr>
      <dsp:spPr>
        <a:xfrm>
          <a:off x="2552203" y="382174"/>
          <a:ext cx="2370076" cy="1341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Farmaci</a:t>
          </a:r>
          <a:endParaRPr lang="it-IT" sz="160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Es. laboratorio</a:t>
          </a:r>
          <a:endParaRPr lang="it-IT" sz="160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Es. strumentali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Visite specialistiche</a:t>
          </a:r>
        </a:p>
      </dsp:txBody>
      <dsp:txXfrm>
        <a:off x="2552203" y="382174"/>
        <a:ext cx="2370076" cy="1341199"/>
      </dsp:txXfrm>
    </dsp:sp>
    <dsp:sp modelId="{E9374B52-C550-4CE6-9FB3-8D2626E9BD91}">
      <dsp:nvSpPr>
        <dsp:cNvPr id="0" name=""/>
        <dsp:cNvSpPr/>
      </dsp:nvSpPr>
      <dsp:spPr>
        <a:xfrm>
          <a:off x="5508605" y="835791"/>
          <a:ext cx="1522670" cy="153243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5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CERTIFICATI</a:t>
          </a:r>
          <a:r>
            <a:rPr lang="it-IT" sz="1050" b="1" kern="1200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it-IT" sz="1200" b="1" kern="1200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it-IT" sz="12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731595" y="1060211"/>
        <a:ext cx="1076690" cy="1083598"/>
      </dsp:txXfrm>
    </dsp:sp>
    <dsp:sp modelId="{F66F8A48-15C5-4B99-B72C-2148559C9B41}">
      <dsp:nvSpPr>
        <dsp:cNvPr id="0" name=""/>
        <dsp:cNvSpPr/>
      </dsp:nvSpPr>
      <dsp:spPr>
        <a:xfrm>
          <a:off x="7172380" y="835791"/>
          <a:ext cx="2284005" cy="1532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it-IT" sz="240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Malattia</a:t>
          </a: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Morte</a:t>
          </a: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Assicurativo</a:t>
          </a: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Invalidità</a:t>
          </a:r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INAIL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800" b="1" kern="1200" dirty="0"/>
        </a:p>
      </dsp:txBody>
      <dsp:txXfrm>
        <a:off x="7172380" y="835791"/>
        <a:ext cx="2284005" cy="1532438"/>
      </dsp:txXfrm>
    </dsp:sp>
    <dsp:sp modelId="{88C6B857-EC16-49D1-912B-82C1B7795D01}">
      <dsp:nvSpPr>
        <dsp:cNvPr id="0" name=""/>
        <dsp:cNvSpPr/>
      </dsp:nvSpPr>
      <dsp:spPr>
        <a:xfrm>
          <a:off x="3667911" y="5111174"/>
          <a:ext cx="1651818" cy="13824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DENUNCE</a:t>
          </a:r>
          <a:endParaRPr lang="it-IT" sz="1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909814" y="5313632"/>
        <a:ext cx="1168012" cy="977551"/>
      </dsp:txXfrm>
    </dsp:sp>
    <dsp:sp modelId="{B18BB590-9E60-4FBA-AFEC-F33C5302094A}">
      <dsp:nvSpPr>
        <dsp:cNvPr id="0" name=""/>
        <dsp:cNvSpPr/>
      </dsp:nvSpPr>
      <dsp:spPr>
        <a:xfrm>
          <a:off x="5299398" y="5111174"/>
          <a:ext cx="2477727" cy="1382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Amministrative</a:t>
          </a: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rPr>
            <a:t>Sanitarie</a:t>
          </a:r>
          <a:endParaRPr lang="it-IT" sz="1600" b="1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Assicurative</a:t>
          </a:r>
        </a:p>
      </dsp:txBody>
      <dsp:txXfrm>
        <a:off x="5299398" y="5111174"/>
        <a:ext cx="2477727" cy="1382467"/>
      </dsp:txXfrm>
    </dsp:sp>
    <dsp:sp modelId="{FC8D5DB2-4936-438B-8474-55D29A4561B3}">
      <dsp:nvSpPr>
        <dsp:cNvPr id="0" name=""/>
        <dsp:cNvSpPr/>
      </dsp:nvSpPr>
      <dsp:spPr>
        <a:xfrm>
          <a:off x="5115822" y="3164450"/>
          <a:ext cx="1579399" cy="131132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DENUNCE  GIUDIZIARIE</a:t>
          </a:r>
        </a:p>
      </dsp:txBody>
      <dsp:txXfrm>
        <a:off x="5347120" y="3356488"/>
        <a:ext cx="1116803" cy="927244"/>
      </dsp:txXfrm>
    </dsp:sp>
    <dsp:sp modelId="{208EBD9F-40FD-400C-8E02-7B700F33CDAF}">
      <dsp:nvSpPr>
        <dsp:cNvPr id="0" name=""/>
        <dsp:cNvSpPr/>
      </dsp:nvSpPr>
      <dsp:spPr>
        <a:xfrm>
          <a:off x="6765415" y="3164450"/>
          <a:ext cx="2369099" cy="131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Referto</a:t>
          </a:r>
          <a:endParaRPr lang="it-IT" sz="1600" kern="1200" dirty="0">
            <a:latin typeface="Verdana" panose="020B0604030504040204" pitchFamily="34" charset="0"/>
            <a:ea typeface="Verdana" panose="020B060403050404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600" b="1" kern="1200" dirty="0">
              <a:latin typeface="Verdana" panose="020B0604030504040204" pitchFamily="34" charset="0"/>
              <a:ea typeface="Verdana" panose="020B0604030504040204" pitchFamily="34" charset="0"/>
            </a:rPr>
            <a:t>Denuncia/rapporto</a:t>
          </a:r>
        </a:p>
      </dsp:txBody>
      <dsp:txXfrm>
        <a:off x="6765415" y="3164450"/>
        <a:ext cx="2369099" cy="1311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8A42D-3B47-4D72-A2E3-F89F9A6DE85A}">
      <dsp:nvSpPr>
        <dsp:cNvPr id="0" name=""/>
        <dsp:cNvSpPr/>
      </dsp:nvSpPr>
      <dsp:spPr>
        <a:xfrm rot="1124848">
          <a:off x="2372438" y="4221207"/>
          <a:ext cx="2449494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2449494" y="341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1955A4-5361-4800-9867-6CD3B1DEACEA}">
      <dsp:nvSpPr>
        <dsp:cNvPr id="0" name=""/>
        <dsp:cNvSpPr/>
      </dsp:nvSpPr>
      <dsp:spPr>
        <a:xfrm rot="20778589">
          <a:off x="2402429" y="2828221"/>
          <a:ext cx="2463092" cy="68291"/>
        </a:xfrm>
        <a:custGeom>
          <a:avLst/>
          <a:gdLst/>
          <a:ahLst/>
          <a:cxnLst/>
          <a:rect l="0" t="0" r="0" b="0"/>
          <a:pathLst>
            <a:path>
              <a:moveTo>
                <a:pt x="0" y="34145"/>
              </a:moveTo>
              <a:lnTo>
                <a:pt x="2463092" y="341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79B18-4B21-4B81-9C64-3C99786633C9}">
      <dsp:nvSpPr>
        <dsp:cNvPr id="0" name=""/>
        <dsp:cNvSpPr/>
      </dsp:nvSpPr>
      <dsp:spPr>
        <a:xfrm>
          <a:off x="378908" y="2172224"/>
          <a:ext cx="3469183" cy="3469183"/>
        </a:xfrm>
        <a:prstGeom prst="ellipse">
          <a:avLst/>
        </a:prstGeom>
        <a:blipFill rotWithShape="0">
          <a:blip xmlns:r="http://schemas.openxmlformats.org/officeDocument/2006/relationships" r:embed="rId1">
            <a:lum bright="3000" contrast="-5000"/>
          </a:blip>
          <a:stretch>
            <a:fillRect/>
          </a:stretch>
        </a:blipFill>
        <a:ln w="41275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>
          <a:outerShdw blurRad="50800" dist="38100" dir="2700000" algn="tl" rotWithShape="0">
            <a:schemeClr val="accent1">
              <a:lumMod val="60000"/>
              <a:lumOff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F5F1B-9891-42B9-9E73-BA9D4338F1E8}">
      <dsp:nvSpPr>
        <dsp:cNvPr id="0" name=""/>
        <dsp:cNvSpPr/>
      </dsp:nvSpPr>
      <dsp:spPr>
        <a:xfrm>
          <a:off x="4732853" y="852989"/>
          <a:ext cx="3640415" cy="2596621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1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su ricettario personale</a:t>
          </a:r>
        </a:p>
      </dsp:txBody>
      <dsp:txXfrm>
        <a:off x="5265979" y="1233255"/>
        <a:ext cx="2574163" cy="1836089"/>
      </dsp:txXfrm>
    </dsp:sp>
    <dsp:sp modelId="{FC1DD029-077A-4A61-A6B7-6C449F812FAE}">
      <dsp:nvSpPr>
        <dsp:cNvPr id="0" name=""/>
        <dsp:cNvSpPr/>
      </dsp:nvSpPr>
      <dsp:spPr>
        <a:xfrm>
          <a:off x="4559393" y="3955826"/>
          <a:ext cx="3718159" cy="251417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1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a carico del SSN-SSR</a:t>
          </a:r>
        </a:p>
      </dsp:txBody>
      <dsp:txXfrm>
        <a:off x="5103905" y="4324018"/>
        <a:ext cx="2629135" cy="17777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955A4-5361-4800-9867-6CD3B1DEACEA}">
      <dsp:nvSpPr>
        <dsp:cNvPr id="0" name=""/>
        <dsp:cNvSpPr/>
      </dsp:nvSpPr>
      <dsp:spPr>
        <a:xfrm rot="20770481">
          <a:off x="2423426" y="2803031"/>
          <a:ext cx="2455971" cy="68203"/>
        </a:xfrm>
        <a:custGeom>
          <a:avLst/>
          <a:gdLst/>
          <a:ahLst/>
          <a:cxnLst/>
          <a:rect l="0" t="0" r="0" b="0"/>
          <a:pathLst>
            <a:path>
              <a:moveTo>
                <a:pt x="0" y="34101"/>
              </a:moveTo>
              <a:lnTo>
                <a:pt x="2455971" y="341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79B18-4B21-4B81-9C64-3C99786633C9}">
      <dsp:nvSpPr>
        <dsp:cNvPr id="0" name=""/>
        <dsp:cNvSpPr/>
      </dsp:nvSpPr>
      <dsp:spPr>
        <a:xfrm>
          <a:off x="403142" y="2153255"/>
          <a:ext cx="3464718" cy="3464718"/>
        </a:xfrm>
        <a:prstGeom prst="ellipse">
          <a:avLst/>
        </a:prstGeom>
        <a:blipFill rotWithShape="0">
          <a:blip xmlns:r="http://schemas.openxmlformats.org/officeDocument/2006/relationships" r:embed="rId1">
            <a:lum bright="3000" contrast="-5000"/>
          </a:blip>
          <a:stretch>
            <a:fillRect/>
          </a:stretch>
        </a:blipFill>
        <a:ln w="41275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>
          <a:outerShdw blurRad="50800" dist="38100" dir="2700000" algn="tl" rotWithShape="0">
            <a:schemeClr val="accent1">
              <a:lumMod val="60000"/>
              <a:lumOff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5F5F1B-9891-42B9-9E73-BA9D4338F1E8}">
      <dsp:nvSpPr>
        <dsp:cNvPr id="0" name=""/>
        <dsp:cNvSpPr/>
      </dsp:nvSpPr>
      <dsp:spPr>
        <a:xfrm>
          <a:off x="4744416" y="824151"/>
          <a:ext cx="3635730" cy="2593279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Ricetta su ricettario personale</a:t>
          </a:r>
        </a:p>
      </dsp:txBody>
      <dsp:txXfrm>
        <a:off x="5276856" y="1203928"/>
        <a:ext cx="2570850" cy="18337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A001B0-9398-4AE0-8C77-763FA789D0EB}">
      <dsp:nvSpPr>
        <dsp:cNvPr id="0" name=""/>
        <dsp:cNvSpPr/>
      </dsp:nvSpPr>
      <dsp:spPr>
        <a:xfrm rot="930240">
          <a:off x="2127975" y="3252996"/>
          <a:ext cx="2166051" cy="70839"/>
        </a:xfrm>
        <a:custGeom>
          <a:avLst/>
          <a:gdLst/>
          <a:ahLst/>
          <a:cxnLst/>
          <a:rect l="0" t="0" r="0" b="0"/>
          <a:pathLst>
            <a:path>
              <a:moveTo>
                <a:pt x="0" y="35419"/>
              </a:moveTo>
              <a:lnTo>
                <a:pt x="2166051" y="354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6E9AE-9867-4209-8A7D-AF2779D85001}">
      <dsp:nvSpPr>
        <dsp:cNvPr id="0" name=""/>
        <dsp:cNvSpPr/>
      </dsp:nvSpPr>
      <dsp:spPr>
        <a:xfrm rot="20713154">
          <a:off x="2133225" y="2100224"/>
          <a:ext cx="2064549" cy="70839"/>
        </a:xfrm>
        <a:custGeom>
          <a:avLst/>
          <a:gdLst/>
          <a:ahLst/>
          <a:cxnLst/>
          <a:rect l="0" t="0" r="0" b="0"/>
          <a:pathLst>
            <a:path>
              <a:moveTo>
                <a:pt x="0" y="35419"/>
              </a:moveTo>
              <a:lnTo>
                <a:pt x="2064549" y="354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C208C-692B-4440-ABAB-4354629BB1C8}">
      <dsp:nvSpPr>
        <dsp:cNvPr id="0" name=""/>
        <dsp:cNvSpPr/>
      </dsp:nvSpPr>
      <dsp:spPr>
        <a:xfrm>
          <a:off x="-49899" y="974715"/>
          <a:ext cx="3166824" cy="316682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8F542-DCC7-4A47-B64C-EDB8E72344EE}">
      <dsp:nvSpPr>
        <dsp:cNvPr id="0" name=""/>
        <dsp:cNvSpPr/>
      </dsp:nvSpPr>
      <dsp:spPr>
        <a:xfrm>
          <a:off x="4054320" y="225659"/>
          <a:ext cx="3454891" cy="243935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REFERTO</a:t>
          </a:r>
        </a:p>
      </dsp:txBody>
      <dsp:txXfrm>
        <a:off x="4560277" y="582894"/>
        <a:ext cx="2442977" cy="1724884"/>
      </dsp:txXfrm>
    </dsp:sp>
    <dsp:sp modelId="{9B83FD2C-8EAE-42D1-9E21-05D2CF954A74}">
      <dsp:nvSpPr>
        <dsp:cNvPr id="0" name=""/>
        <dsp:cNvSpPr/>
      </dsp:nvSpPr>
      <dsp:spPr>
        <a:xfrm>
          <a:off x="4132082" y="2825816"/>
          <a:ext cx="3439450" cy="2390318"/>
        </a:xfrm>
        <a:prstGeom prst="ellipse">
          <a:avLst/>
        </a:prstGeom>
        <a:solidFill>
          <a:srgbClr val="DA575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DENUNCIA</a:t>
          </a:r>
          <a:br>
            <a:rPr lang="it-IT" sz="2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</a:br>
          <a:r>
            <a:rPr lang="it-IT" sz="27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o</a:t>
          </a:r>
          <a:r>
            <a:rPr lang="it-IT" sz="2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rPr>
            <a:t>  RAPPORTO</a:t>
          </a:r>
        </a:p>
      </dsp:txBody>
      <dsp:txXfrm>
        <a:off x="4635778" y="3175870"/>
        <a:ext cx="2432058" cy="1690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230AC-A1E1-442C-BF6F-285598A2785A}" type="datetimeFigureOut">
              <a:rPr lang="it-IT" smtClean="0"/>
              <a:pPr/>
              <a:t>03/04/2024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A7299-FC6A-48C3-A5C5-B9E33D750CD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A7299-FC6A-48C3-A5C5-B9E33D750CD9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572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A7299-FC6A-48C3-A5C5-B9E33D750CD9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530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EA9A9-7E2D-455A-A59D-FE5852210D44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D7C5-9284-48EF-AE65-F43EB303DC2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69B12-B3BE-4E20-938A-DD0490538A8F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6DE15-36E7-4703-8B26-C611F53F06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DB23A-3A11-4469-B24E-1A84F1C24D52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027B-EF7F-471D-8F96-86D7458DDE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79D85-7018-4317-87C0-081D046F7011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F7F7F-4F4E-4256-A00A-49C36F82DD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984A4-A981-4094-83CC-CD927880EA9A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BBD78-681C-4692-9B4E-5FEBA2FFDC8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2885C-4434-43CF-8968-D6C47E6B56A8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E8B0-83F7-4235-8DE5-FEBCEEDD97D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6747E-4AF5-407B-99AE-35CF35F77384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7952-0781-42A8-830E-0E94F20127F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D4731-E89C-4F39-91D3-D49EED71919D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12058-5EAC-4F3D-B4A5-3D7342E3805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55045-D862-47C2-9DED-9998EB08D639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CDDCD-4210-43ED-BEED-0398A7B1737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184B9-381C-49EF-BCAA-2DB99A64153C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01B4-654F-431A-A47F-4C243710B4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3ADDE-62A1-4859-8E06-D02D0DA49FC4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4DAA5-5FE9-41EA-AF60-E247002971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2051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BF948A-F9EC-4029-95B5-CCE67807ECD9}" type="datetimeFigureOut">
              <a:rPr lang="it-IT"/>
              <a:pPr>
                <a:defRPr/>
              </a:pPr>
              <a:t>03/04/2024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81D736-E8CB-432C-ACBF-2174A1B1E36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images.google.it/imgres?imgurl=http://www.melfilive.it/ImgRubriche/tessera_sanitaria(2).jpg&amp;imgrefurl=http://www.melfilive.it/rubriche/rubrica.aspx?idrubrica=1&amp;usg=__ePbUh2AnGml9xEnZy-ov_xjElmU=&amp;h=315&amp;w=490&amp;sz=150&amp;hl=it&amp;start=3&amp;itbs=1&amp;tbnid=41ET6fmwAbcJvM:&amp;tbnh=84&amp;tbnw=130&amp;prev=/images?q=TESSERA+SANITARIA&amp;gbv=2&amp;hl=it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92D050"/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42161057"/>
              </p:ext>
            </p:extLst>
          </p:nvPr>
        </p:nvGraphicFramePr>
        <p:xfrm>
          <a:off x="457200" y="2350008"/>
          <a:ext cx="8229600" cy="3360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C91A2EFD-0409-0BBE-AC4F-2FC4EC68AD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44550"/>
            <a:ext cx="2845803" cy="149679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F0CAE76D-4305-4953-AEF1-A4907D3842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5847" y="952494"/>
          <a:ext cx="7685784" cy="11613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667037" imgH="8019948" progId="Acrobat.Document.DC">
                  <p:embed/>
                </p:oleObj>
              </mc:Choice>
              <mc:Fallback>
                <p:oleObj name="Acrobat Document" r:id="rId2" imgW="5667037" imgH="8019948" progId="Acrobat.Document.DC">
                  <p:embed/>
                  <p:pic>
                    <p:nvPicPr>
                      <p:cNvPr id="2" name="Oggetto 1">
                        <a:extLst>
                          <a:ext uri="{FF2B5EF4-FFF2-40B4-BE49-F238E27FC236}">
                            <a16:creationId xmlns:a16="http://schemas.microsoft.com/office/drawing/2014/main" id="{F0CAE76D-4305-4953-AEF1-A4907D3842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65847" y="952494"/>
                        <a:ext cx="7685784" cy="11613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umetto 1 4">
            <a:extLst>
              <a:ext uri="{FF2B5EF4-FFF2-40B4-BE49-F238E27FC236}">
                <a16:creationId xmlns:a16="http://schemas.microsoft.com/office/drawing/2014/main" id="{7F03D466-6E5C-4ACF-886E-09351794F783}"/>
              </a:ext>
            </a:extLst>
          </p:cNvPr>
          <p:cNvSpPr/>
          <p:nvPr/>
        </p:nvSpPr>
        <p:spPr>
          <a:xfrm>
            <a:off x="7503697" y="121865"/>
            <a:ext cx="2052638" cy="869950"/>
          </a:xfrm>
          <a:prstGeom prst="wedgeRectCallout">
            <a:avLst>
              <a:gd name="adj1" fmla="val -91389"/>
              <a:gd name="adj2" fmla="val 116276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NRSE – Numero Ricetta Elettronica</a:t>
            </a:r>
          </a:p>
        </p:txBody>
      </p:sp>
      <p:sp>
        <p:nvSpPr>
          <p:cNvPr id="5" name="Fumetto 1 6">
            <a:extLst>
              <a:ext uri="{FF2B5EF4-FFF2-40B4-BE49-F238E27FC236}">
                <a16:creationId xmlns:a16="http://schemas.microsoft.com/office/drawing/2014/main" id="{DD07BABD-95CA-4774-8E48-ED19EB474868}"/>
              </a:ext>
            </a:extLst>
          </p:cNvPr>
          <p:cNvSpPr/>
          <p:nvPr/>
        </p:nvSpPr>
        <p:spPr>
          <a:xfrm>
            <a:off x="61143" y="3949987"/>
            <a:ext cx="2052637" cy="869950"/>
          </a:xfrm>
          <a:prstGeom prst="wedgeRectCallout">
            <a:avLst>
              <a:gd name="adj1" fmla="val 102352"/>
              <a:gd name="adj2" fmla="val -91927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validità giorni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4D0DDBB4-2AE9-4FE7-B091-A145CF9573E9}"/>
              </a:ext>
            </a:extLst>
          </p:cNvPr>
          <p:cNvSpPr/>
          <p:nvPr/>
        </p:nvSpPr>
        <p:spPr>
          <a:xfrm>
            <a:off x="4808739" y="1471539"/>
            <a:ext cx="4005263" cy="914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umetto 1 6">
            <a:extLst>
              <a:ext uri="{FF2B5EF4-FFF2-40B4-BE49-F238E27FC236}">
                <a16:creationId xmlns:a16="http://schemas.microsoft.com/office/drawing/2014/main" id="{346D24C0-1B49-4677-B32A-9F63A37CDBE9}"/>
              </a:ext>
            </a:extLst>
          </p:cNvPr>
          <p:cNvSpPr/>
          <p:nvPr/>
        </p:nvSpPr>
        <p:spPr>
          <a:xfrm>
            <a:off x="151985" y="754276"/>
            <a:ext cx="2052637" cy="869950"/>
          </a:xfrm>
          <a:prstGeom prst="wedgeRectCallout">
            <a:avLst>
              <a:gd name="adj1" fmla="val 87960"/>
              <a:gd name="adj2" fmla="val 207230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posologia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EA67F0A-10D5-4576-8FCC-1BC3FF3A3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7065" y="6468527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6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85988" y="128588"/>
            <a:ext cx="4645025" cy="62452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2259013" y="268288"/>
            <a:ext cx="1654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Dott. ROSSI MARIO</a:t>
            </a:r>
          </a:p>
          <a:p>
            <a:pPr algn="ctr"/>
            <a:r>
              <a:rPr lang="it-IT" sz="700" dirty="0">
                <a:latin typeface="Times New Roman" pitchFamily="18" charset="0"/>
                <a:cs typeface="Times New Roman" pitchFamily="18" charset="0"/>
              </a:rPr>
              <a:t>cod. </a:t>
            </a:r>
            <a:r>
              <a:rPr lang="it-IT" sz="700" dirty="0" err="1">
                <a:latin typeface="Times New Roman" pitchFamily="18" charset="0"/>
                <a:cs typeface="Times New Roman" pitchFamily="18" charset="0"/>
              </a:rPr>
              <a:t>fisc</a:t>
            </a:r>
            <a:r>
              <a:rPr lang="it-IT" sz="700" dirty="0">
                <a:latin typeface="Times New Roman" pitchFamily="18" charset="0"/>
                <a:cs typeface="Times New Roman" pitchFamily="18" charset="0"/>
              </a:rPr>
              <a:t>. XXXXXXXXXXXXXXXX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Medico Chirurgo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Via Roma13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40100 – RAVENNA – (RA)</a:t>
            </a:r>
          </a:p>
        </p:txBody>
      </p:sp>
      <p:sp>
        <p:nvSpPr>
          <p:cNvPr id="8" name="Figura a mano libera 7"/>
          <p:cNvSpPr/>
          <p:nvPr/>
        </p:nvSpPr>
        <p:spPr>
          <a:xfrm>
            <a:off x="2578100" y="203835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 rot="176382">
            <a:off x="4320576" y="823705"/>
            <a:ext cx="222528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Ravenna,  02/04/2024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49538" y="4749800"/>
            <a:ext cx="355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latin typeface="Bradley Hand ITC" pitchFamily="66" charset="0"/>
              </a:rPr>
              <a:t>Mario Rossi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3121025" y="2765425"/>
            <a:ext cx="18565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 confezione</a:t>
            </a:r>
            <a:endParaRPr lang="it-IT" sz="2400" b="1" dirty="0">
              <a:latin typeface="Calibri" pitchFamily="34" charset="0"/>
            </a:endParaRPr>
          </a:p>
        </p:txBody>
      </p: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2511425" y="17430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Sig.   Pinco  Pallino</a:t>
            </a:r>
          </a:p>
        </p:txBody>
      </p:sp>
      <p:sp>
        <p:nvSpPr>
          <p:cNvPr id="25" name="CasellaDiTesto 24"/>
          <p:cNvSpPr txBox="1">
            <a:spLocks noChangeArrowheads="1"/>
          </p:cNvSpPr>
          <p:nvPr/>
        </p:nvSpPr>
        <p:spPr bwMode="auto">
          <a:xfrm>
            <a:off x="2665413" y="2322513"/>
            <a:ext cx="355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p/  </a:t>
            </a:r>
            <a:r>
              <a:rPr lang="it-IT" sz="2400" b="1" dirty="0" err="1">
                <a:latin typeface="Bradley Hand ITC" pitchFamily="66" charset="0"/>
              </a:rPr>
              <a:t>lorazepam</a:t>
            </a:r>
            <a:r>
              <a:rPr lang="it-IT" sz="2400" b="1" dirty="0">
                <a:latin typeface="Bradley Hand ITC" pitchFamily="66" charset="0"/>
              </a:rPr>
              <a:t> 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1 mg</a:t>
            </a:r>
          </a:p>
        </p:txBody>
      </p:sp>
      <p:sp>
        <p:nvSpPr>
          <p:cNvPr id="26" name="CasellaDiTesto 25"/>
          <p:cNvSpPr txBox="1">
            <a:spLocks noChangeArrowheads="1"/>
          </p:cNvSpPr>
          <p:nvPr/>
        </p:nvSpPr>
        <p:spPr bwMode="auto">
          <a:xfrm>
            <a:off x="3241675" y="33432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alla sera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3184668" y="5596252"/>
            <a:ext cx="5959332" cy="1200329"/>
          </a:xfrm>
          <a:prstGeom prst="rect">
            <a:avLst/>
          </a:prstGeom>
          <a:solidFill>
            <a:srgbClr val="FFFF00">
              <a:alpha val="41000"/>
            </a:srgbClr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+mn-lt"/>
              </a:rPr>
              <a:t>R</a:t>
            </a:r>
            <a:r>
              <a:rPr lang="it-IT" sz="2400" b="1" dirty="0">
                <a:latin typeface="+mn-lt"/>
              </a:rPr>
              <a:t>icetta </a:t>
            </a:r>
            <a:r>
              <a:rPr lang="it-IT" sz="2400" b="1" dirty="0">
                <a:solidFill>
                  <a:srgbClr val="FF0000"/>
                </a:solidFill>
                <a:latin typeface="+mn-lt"/>
              </a:rPr>
              <a:t>R</a:t>
            </a:r>
            <a:r>
              <a:rPr lang="it-IT" sz="2400" b="1" dirty="0">
                <a:latin typeface="+mn-lt"/>
              </a:rPr>
              <a:t>ipetibile di psicofarmaci</a:t>
            </a:r>
            <a:r>
              <a:rPr lang="it-IT" sz="2400" dirty="0">
                <a:latin typeface="+mn-lt"/>
              </a:rPr>
              <a:t> </a:t>
            </a:r>
          </a:p>
          <a:p>
            <a:r>
              <a:rPr lang="it-IT" sz="2400" b="1" dirty="0">
                <a:solidFill>
                  <a:srgbClr val="FF0000"/>
                </a:solidFill>
                <a:latin typeface="+mn-lt"/>
              </a:rPr>
              <a:t>la validità della ricetta è limitata a 30 giorni, </a:t>
            </a:r>
          </a:p>
          <a:p>
            <a:r>
              <a:rPr lang="it-IT" sz="2400" b="1" dirty="0">
                <a:solidFill>
                  <a:srgbClr val="FF0000"/>
                </a:solidFill>
                <a:latin typeface="+mn-lt"/>
              </a:rPr>
              <a:t>è ripetibile per non più di 3 volte</a:t>
            </a:r>
            <a:endParaRPr lang="it-IT" sz="2400" b="1" dirty="0">
              <a:latin typeface="+mn-lt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CB207FD-5366-57CF-99D0-238B009BE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0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 animBg="1"/>
      <p:bldP spid="2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85988" y="128588"/>
            <a:ext cx="4645025" cy="62452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2259013" y="268288"/>
            <a:ext cx="1654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Dott. ROSSI MARIO</a:t>
            </a:r>
          </a:p>
          <a:p>
            <a:pPr algn="ctr"/>
            <a:r>
              <a:rPr lang="it-IT" sz="700" dirty="0">
                <a:latin typeface="Times New Roman" pitchFamily="18" charset="0"/>
                <a:cs typeface="Times New Roman" pitchFamily="18" charset="0"/>
              </a:rPr>
              <a:t>cod. </a:t>
            </a:r>
            <a:r>
              <a:rPr lang="it-IT" sz="700" dirty="0" err="1">
                <a:latin typeface="Times New Roman" pitchFamily="18" charset="0"/>
                <a:cs typeface="Times New Roman" pitchFamily="18" charset="0"/>
              </a:rPr>
              <a:t>fisc</a:t>
            </a:r>
            <a:r>
              <a:rPr lang="it-IT" sz="700" dirty="0">
                <a:latin typeface="Times New Roman" pitchFamily="18" charset="0"/>
                <a:cs typeface="Times New Roman" pitchFamily="18" charset="0"/>
              </a:rPr>
              <a:t>. XXXXXXXXXXXXXXXX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Medico Chirurgo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Via Roma13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40100 – RAVENNA – (RA)</a:t>
            </a:r>
          </a:p>
        </p:txBody>
      </p:sp>
      <p:sp>
        <p:nvSpPr>
          <p:cNvPr id="8" name="Figura a mano libera 7"/>
          <p:cNvSpPr/>
          <p:nvPr/>
        </p:nvSpPr>
        <p:spPr>
          <a:xfrm>
            <a:off x="2578100" y="203835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 rot="176382">
            <a:off x="4320576" y="823705"/>
            <a:ext cx="222528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Ravenna,  02/04/2024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 rot="-293402">
            <a:off x="2649538" y="4749800"/>
            <a:ext cx="355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latin typeface="Bradley Hand ITC" pitchFamily="66" charset="0"/>
              </a:rPr>
              <a:t>Mario Rossi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3121025" y="2765425"/>
            <a:ext cx="18565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 confezione</a:t>
            </a:r>
            <a:endParaRPr lang="it-IT" sz="2400" b="1" dirty="0">
              <a:latin typeface="Calibri" pitchFamily="34" charset="0"/>
            </a:endParaRPr>
          </a:p>
        </p:txBody>
      </p: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2511425" y="17430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Sig.   Pinco  Pallino</a:t>
            </a:r>
          </a:p>
        </p:txBody>
      </p:sp>
      <p:sp>
        <p:nvSpPr>
          <p:cNvPr id="25" name="CasellaDiTesto 24"/>
          <p:cNvSpPr txBox="1">
            <a:spLocks noChangeArrowheads="1"/>
          </p:cNvSpPr>
          <p:nvPr/>
        </p:nvSpPr>
        <p:spPr bwMode="auto">
          <a:xfrm>
            <a:off x="2665413" y="2322513"/>
            <a:ext cx="355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p/  </a:t>
            </a:r>
            <a:r>
              <a:rPr lang="it-IT" sz="2400" b="1" dirty="0" err="1">
                <a:latin typeface="Bradley Hand ITC" pitchFamily="66" charset="0"/>
              </a:rPr>
              <a:t>ketorolac</a:t>
            </a:r>
            <a:r>
              <a:rPr lang="it-IT" sz="2400" b="1" dirty="0">
                <a:latin typeface="Bradley Hand ITC" pitchFamily="66" charset="0"/>
              </a:rPr>
              <a:t> </a:t>
            </a:r>
            <a:r>
              <a:rPr lang="it-IT" sz="2400" b="1" dirty="0" err="1">
                <a:latin typeface="Bradley Hand ITC" pitchFamily="66" charset="0"/>
              </a:rPr>
              <a:t>cp</a:t>
            </a:r>
            <a:r>
              <a:rPr lang="it-IT" sz="2400" b="1" dirty="0">
                <a:latin typeface="Bradley Hand ITC" pitchFamily="66" charset="0"/>
              </a:rPr>
              <a:t> 10 mg</a:t>
            </a:r>
          </a:p>
        </p:txBody>
      </p:sp>
      <p:sp>
        <p:nvSpPr>
          <p:cNvPr id="26" name="CasellaDiTesto 25"/>
          <p:cNvSpPr txBox="1">
            <a:spLocks noChangeArrowheads="1"/>
          </p:cNvSpPr>
          <p:nvPr/>
        </p:nvSpPr>
        <p:spPr bwMode="auto">
          <a:xfrm>
            <a:off x="3241675" y="33432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</a:t>
            </a:r>
            <a:r>
              <a:rPr lang="it-IT" sz="2400" b="1" dirty="0" err="1">
                <a:latin typeface="Bradley Hand ITC" pitchFamily="66" charset="0"/>
              </a:rPr>
              <a:t>cp</a:t>
            </a:r>
            <a:r>
              <a:rPr lang="it-IT" sz="2400" b="1" dirty="0">
                <a:latin typeface="Bradley Hand ITC" pitchFamily="66" charset="0"/>
              </a:rPr>
              <a:t> al di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43937" y="5351595"/>
            <a:ext cx="9022502" cy="1200329"/>
          </a:xfrm>
          <a:prstGeom prst="rect">
            <a:avLst/>
          </a:prstGeom>
          <a:solidFill>
            <a:srgbClr val="FFFF00">
              <a:alpha val="41000"/>
            </a:srgbClr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  <a:latin typeface="+mn-lt"/>
              </a:rPr>
              <a:t>R</a:t>
            </a:r>
            <a:r>
              <a:rPr lang="it-IT" sz="2400" b="1" dirty="0">
                <a:latin typeface="+mn-lt"/>
              </a:rPr>
              <a:t>icetta  </a:t>
            </a:r>
            <a:r>
              <a:rPr lang="it-IT" sz="2400" b="1" dirty="0">
                <a:solidFill>
                  <a:srgbClr val="FF0000"/>
                </a:solidFill>
              </a:rPr>
              <a:t>N</a:t>
            </a:r>
            <a:r>
              <a:rPr lang="it-IT" sz="2400" b="1" dirty="0"/>
              <a:t>ON </a:t>
            </a:r>
            <a:r>
              <a:rPr lang="it-IT" sz="2400" b="1" dirty="0">
                <a:solidFill>
                  <a:srgbClr val="FF0000"/>
                </a:solidFill>
                <a:latin typeface="+mn-lt"/>
              </a:rPr>
              <a:t>R</a:t>
            </a:r>
            <a:r>
              <a:rPr lang="it-IT" sz="2400" b="1" dirty="0">
                <a:latin typeface="+mn-lt"/>
              </a:rPr>
              <a:t>ipetibile </a:t>
            </a:r>
            <a:r>
              <a:rPr lang="it-IT" sz="1200" b="1" dirty="0">
                <a:latin typeface="+mn-lt"/>
              </a:rPr>
              <a:t>(</a:t>
            </a:r>
            <a:r>
              <a:rPr lang="it-IT" sz="1200" b="1" dirty="0"/>
              <a:t>farmaci che possono determinare stati tossici o rischi particolarmente elevati) </a:t>
            </a:r>
            <a:endParaRPr lang="it-IT" sz="1200" i="1" dirty="0">
              <a:latin typeface="+mn-lt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+mn-lt"/>
              </a:rPr>
              <a:t>valida 30 giorni per il numero di confezioni indicate; la ricetta viene ritirata dal farmacista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8A051D0-ED36-9454-A744-321A2A6F2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85099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6" grpId="1"/>
      <p:bldP spid="27" grpId="0" animBg="1"/>
      <p:bldP spid="2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0352" y="630936"/>
            <a:ext cx="809244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OTC</a:t>
            </a:r>
            <a:r>
              <a:rPr lang="it-IT" sz="2000" dirty="0"/>
              <a:t>: </a:t>
            </a:r>
            <a:r>
              <a:rPr lang="it-IT" sz="2000" b="1" dirty="0"/>
              <a:t>O</a:t>
            </a:r>
            <a:r>
              <a:rPr lang="it-IT" sz="2000" dirty="0"/>
              <a:t>ver </a:t>
            </a:r>
            <a:r>
              <a:rPr lang="it-IT" sz="2000" b="1" dirty="0"/>
              <a:t>T</a:t>
            </a:r>
            <a:r>
              <a:rPr lang="it-IT" sz="2000" dirty="0"/>
              <a:t>he </a:t>
            </a:r>
            <a:r>
              <a:rPr lang="it-IT" sz="2000" b="1" dirty="0"/>
              <a:t>C</a:t>
            </a:r>
            <a:r>
              <a:rPr lang="it-IT" sz="2000" dirty="0"/>
              <a:t>ounter : da banco</a:t>
            </a:r>
          </a:p>
          <a:p>
            <a:pPr marL="457200" indent="-457200"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SOP</a:t>
            </a:r>
            <a:r>
              <a:rPr lang="it-IT" sz="2000" dirty="0"/>
              <a:t>: </a:t>
            </a:r>
            <a:r>
              <a:rPr lang="it-IT" sz="2000" b="1" dirty="0"/>
              <a:t>S</a:t>
            </a:r>
            <a:r>
              <a:rPr lang="it-IT" sz="2000" dirty="0"/>
              <a:t>enza </a:t>
            </a:r>
            <a:r>
              <a:rPr lang="it-IT" sz="2000" b="1" dirty="0"/>
              <a:t>O</a:t>
            </a:r>
            <a:r>
              <a:rPr lang="it-IT" sz="2000" dirty="0"/>
              <a:t>bbligo di </a:t>
            </a:r>
            <a:r>
              <a:rPr lang="it-IT" sz="2000" b="1" dirty="0"/>
              <a:t>P</a:t>
            </a:r>
            <a:r>
              <a:rPr lang="it-IT" sz="2000" dirty="0"/>
              <a:t>rescrizione e su consiglio del farmacista</a:t>
            </a:r>
            <a:endParaRPr lang="it-IT" sz="2000" u="sng" dirty="0"/>
          </a:p>
          <a:p>
            <a:pPr marL="457200" indent="-457200" eaLnBrk="1" hangingPunct="1">
              <a:buFont typeface="Wingdings" pitchFamily="2" charset="2"/>
              <a:buNone/>
              <a:defRPr/>
            </a:pPr>
            <a:endParaRPr lang="it-IT" sz="2000" b="1" dirty="0"/>
          </a:p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FF0000"/>
                </a:solidFill>
              </a:rPr>
              <a:t>RR</a:t>
            </a:r>
            <a:r>
              <a:rPr lang="it-IT" sz="2000" dirty="0"/>
              <a:t>:   medicinali soggetti a prescrizione medica</a:t>
            </a:r>
          </a:p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FF0000"/>
                </a:solidFill>
              </a:rPr>
              <a:t>RNR</a:t>
            </a:r>
            <a:r>
              <a:rPr lang="it-IT" sz="2000" dirty="0"/>
              <a:t>: medicinali soggetti a prescrizione medica da rinnovare volta per volta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800" b="1" dirty="0">
                <a:solidFill>
                  <a:srgbClr val="FF0000"/>
                </a:solidFill>
              </a:rPr>
              <a:t>RM</a:t>
            </a:r>
            <a:r>
              <a:rPr lang="it-IT" sz="2000" dirty="0"/>
              <a:t>: medicinali soggetti a prescrizione medica a ricalco</a:t>
            </a:r>
          </a:p>
          <a:p>
            <a:pPr>
              <a:defRPr/>
            </a:pPr>
            <a:r>
              <a:rPr lang="it-IT" sz="2800" b="1" dirty="0">
                <a:solidFill>
                  <a:srgbClr val="FF0000"/>
                </a:solidFill>
              </a:rPr>
              <a:t>RMS</a:t>
            </a:r>
            <a:r>
              <a:rPr lang="it-IT" sz="2000" dirty="0"/>
              <a:t>: medicinali soggetti a prescrizione medica speciale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it-IT" sz="20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000" dirty="0"/>
              <a:t> </a:t>
            </a:r>
            <a:r>
              <a:rPr lang="it-IT" sz="2000" i="1" dirty="0"/>
              <a:t>medicinali soggetti a prescrizione medica limitativa, comprendenti: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it-IT" sz="2000" b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>
                <a:solidFill>
                  <a:srgbClr val="FF0000"/>
                </a:solidFill>
              </a:rPr>
              <a:t>RRL</a:t>
            </a:r>
            <a:r>
              <a:rPr lang="it-IT" sz="2400" dirty="0"/>
              <a:t> </a:t>
            </a:r>
            <a:r>
              <a:rPr lang="it-IT" sz="2000" dirty="0"/>
              <a:t>o </a:t>
            </a:r>
            <a:r>
              <a:rPr lang="it-IT" sz="2400" b="1" dirty="0">
                <a:solidFill>
                  <a:srgbClr val="FF0000"/>
                </a:solidFill>
              </a:rPr>
              <a:t>RNRL</a:t>
            </a:r>
            <a:r>
              <a:rPr lang="it-IT" sz="2000" b="1" dirty="0"/>
              <a:t>:</a:t>
            </a:r>
            <a:r>
              <a:rPr lang="it-IT" sz="2000" dirty="0"/>
              <a:t> medicinali vendibili al pubblico su prescrizione di centri ospedalieri e di specialisti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OSP</a:t>
            </a:r>
            <a:r>
              <a:rPr lang="it-IT" sz="2000" b="1" dirty="0"/>
              <a:t>:</a:t>
            </a:r>
            <a:r>
              <a:rPr lang="it-IT" sz="2000" dirty="0"/>
              <a:t> medicinali utilizzabili esclusivamente in ambiente ospedaliero o in ambienti ad esso assimilabili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</a:rPr>
              <a:t>OSPL</a:t>
            </a:r>
            <a:r>
              <a:rPr lang="it-IT" sz="2400" dirty="0"/>
              <a:t> </a:t>
            </a:r>
            <a:r>
              <a:rPr lang="it-IT" sz="2000" dirty="0"/>
              <a:t>:medicinali utilizzabili esclusivamente dallo specialista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B509667-1B68-7443-546E-50BB65955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702" y="0"/>
            <a:ext cx="1408298" cy="6401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DDD03C-7036-5852-10E3-2C8B4BF15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7019"/>
            <a:ext cx="8229600" cy="850777"/>
          </a:xfrm>
        </p:spPr>
        <p:txBody>
          <a:bodyPr/>
          <a:lstStyle/>
          <a:p>
            <a:r>
              <a:rPr lang="it-IT" sz="3200" b="1" dirty="0">
                <a:solidFill>
                  <a:schemeClr val="accent1"/>
                </a:solidFill>
              </a:rPr>
              <a:t>PRESCRIZIONE  MEDICINALI STUPEFACENTI</a:t>
            </a:r>
            <a:endParaRPr lang="it-IT" dirty="0">
              <a:solidFill>
                <a:schemeClr val="accent1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8168C34-306B-7DBD-974E-760F6E352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05" y="1108148"/>
            <a:ext cx="7849695" cy="486795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EA67A20-3AF1-72BD-C59B-F70F628AA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303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0EC62E-0F7B-3F64-DB6C-40EEE6E6A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348"/>
            <a:ext cx="8229600" cy="1143000"/>
          </a:xfrm>
        </p:spPr>
        <p:txBody>
          <a:bodyPr/>
          <a:lstStyle/>
          <a:p>
            <a:r>
              <a:rPr lang="it-IT" sz="3200" b="1" dirty="0">
                <a:solidFill>
                  <a:schemeClr val="accent1"/>
                </a:solidFill>
              </a:rPr>
              <a:t>PRESCRIZIONE  MEDICINALI STUPEFACENTI</a:t>
            </a:r>
            <a:br>
              <a:rPr lang="it-IT" sz="3200" b="1" dirty="0">
                <a:solidFill>
                  <a:schemeClr val="accent1"/>
                </a:solidFill>
              </a:rPr>
            </a:br>
            <a:r>
              <a:rPr lang="it-IT" sz="3200" b="1" dirty="0">
                <a:solidFill>
                  <a:schemeClr val="accent1"/>
                </a:solidFill>
              </a:rPr>
              <a:t>a seconda della sezione di appartenenza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4E17EF9-277C-711E-9A19-0A683518E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47" y="1167348"/>
            <a:ext cx="7925906" cy="507753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2EC687B-0FF9-1096-AAB9-39252E298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9666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65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799DDC-D95D-0325-A7BB-190292CA3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6026" y="3513221"/>
            <a:ext cx="5101389" cy="511772"/>
          </a:xfrm>
        </p:spPr>
        <p:txBody>
          <a:bodyPr/>
          <a:lstStyle/>
          <a:p>
            <a:r>
              <a:rPr lang="it-IT" dirty="0"/>
              <a:t>ATTENZIONE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A02231A-3E51-E0A3-49B1-9BDC6E83C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066" y="349105"/>
            <a:ext cx="2905867" cy="2905867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FAD4A312-8C65-8B1F-8360-6AC20AE1663A}"/>
              </a:ext>
            </a:extLst>
          </p:cNvPr>
          <p:cNvSpPr txBox="1">
            <a:spLocks/>
          </p:cNvSpPr>
          <p:nvPr/>
        </p:nvSpPr>
        <p:spPr bwMode="auto">
          <a:xfrm>
            <a:off x="1191125" y="4283242"/>
            <a:ext cx="7808496" cy="18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2800" dirty="0"/>
              <a:t>LA PRESCRIZIONE DEI MEDICINALI DELLA </a:t>
            </a:r>
            <a:r>
              <a:rPr lang="it-IT" sz="2800" i="1" dirty="0"/>
              <a:t>TABELLA A</a:t>
            </a:r>
            <a:r>
              <a:rPr lang="it-IT" sz="2800" dirty="0"/>
              <a:t>, NON INCLUSI NELL’ </a:t>
            </a:r>
            <a:r>
              <a:rPr lang="it-IT" sz="2800" i="1" dirty="0"/>
              <a:t>ALLEGATO III BIS</a:t>
            </a:r>
            <a:r>
              <a:rPr lang="it-IT" sz="2800" dirty="0"/>
              <a:t>, </a:t>
            </a:r>
          </a:p>
          <a:p>
            <a:r>
              <a:rPr lang="it-IT" sz="2800" dirty="0"/>
              <a:t>PUO’ CONTENERE UN SOLO MEDICINALE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66E574A-1991-CDFC-FD2C-228D09DCE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38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CBDFFFA-8BBF-737E-F834-C1D0C036E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82" y="363118"/>
            <a:ext cx="7975235" cy="6131763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02216F3-702B-6881-5D4D-C306E6ED2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88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EAE01A-C38E-13D9-2868-EBB24E2E4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2096"/>
            <a:ext cx="8229600" cy="963319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TRAMADOLO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8C744A9-8E8D-90BD-473D-7C88C662C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284" y="1423325"/>
            <a:ext cx="7211431" cy="464884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4904376-AE66-0A9C-C22A-08C271CEB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332" y="6482595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154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07FAFF-5475-EC43-A13A-8CF5074F8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8222"/>
            <a:ext cx="8229600" cy="773086"/>
          </a:xfrm>
        </p:spPr>
        <p:txBody>
          <a:bodyPr/>
          <a:lstStyle/>
          <a:p>
            <a:r>
              <a:rPr lang="it-IT" sz="3200" dirty="0">
                <a:solidFill>
                  <a:schemeClr val="accent1"/>
                </a:solidFill>
              </a:rPr>
              <a:t>PRESCRIZIONE DI PREPARATI VEGETALI A BASE DI CANNABIS SATIVA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64119AA-7595-4F0F-FD3B-B72570C191DF}"/>
              </a:ext>
            </a:extLst>
          </p:cNvPr>
          <p:cNvGrpSpPr/>
          <p:nvPr/>
        </p:nvGrpSpPr>
        <p:grpSpPr>
          <a:xfrm>
            <a:off x="671732" y="1090697"/>
            <a:ext cx="7631723" cy="5654761"/>
            <a:chOff x="457200" y="1403570"/>
            <a:chExt cx="7964011" cy="566882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B73E5469-042C-A87B-0B64-FF0CB1C247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374"/>
            <a:stretch/>
          </p:blipFill>
          <p:spPr>
            <a:xfrm>
              <a:off x="457200" y="1417638"/>
              <a:ext cx="7964011" cy="5654761"/>
            </a:xfrm>
            <a:prstGeom prst="rect">
              <a:avLst/>
            </a:prstGeom>
          </p:spPr>
        </p:pic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F81F313B-51DE-9FF5-5DCF-5AFEE9CC40C9}"/>
                </a:ext>
              </a:extLst>
            </p:cNvPr>
            <p:cNvSpPr/>
            <p:nvPr/>
          </p:nvSpPr>
          <p:spPr>
            <a:xfrm>
              <a:off x="4740812" y="1403570"/>
              <a:ext cx="1800665" cy="196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9" name="Immagine 8">
            <a:extLst>
              <a:ext uri="{FF2B5EF4-FFF2-40B4-BE49-F238E27FC236}">
                <a16:creationId xmlns:a16="http://schemas.microsoft.com/office/drawing/2014/main" id="{4702FE30-A2FD-0E5F-8A75-740808034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874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FFFFCC"/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784783085"/>
              </p:ext>
            </p:extLst>
          </p:nvPr>
        </p:nvGraphicFramePr>
        <p:xfrm>
          <a:off x="-502920" y="0"/>
          <a:ext cx="95371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411B36F9-8DB2-F57B-BB6E-D1454EEF0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5702" y="6186213"/>
            <a:ext cx="1408298" cy="640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B0AC612-FE10-47C0-8896-0505228E1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3B0AC612-FE10-47C0-8896-0505228E1F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12F3F3B-8BA4-4924-AB13-6FF3427DE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612F3F3B-8BA4-4924-AB13-6FF3427DE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AF7249-3F9A-48B1-81BB-33D577843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graphicEl>
                                              <a:dgm id="{DDAF7249-3F9A-48B1-81BB-33D577843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681CE3-033C-41A9-9B99-8DC8528749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B2681CE3-033C-41A9-9B99-8DC8528749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87F675-AFED-4FAD-9048-8EF5EC647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EC87F675-AFED-4FAD-9048-8EF5EC647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9374B52-C550-4CE6-9FB3-8D2626E9B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E9374B52-C550-4CE6-9FB3-8D2626E9B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66F8A48-15C5-4B99-B72C-2148559C9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graphicEl>
                                              <a:dgm id="{F66F8A48-15C5-4B99-B72C-2148559C9B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8B0B904-6807-40AA-A09D-825C996D0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graphicEl>
                                              <a:dgm id="{68B0B904-6807-40AA-A09D-825C996D0C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8C6B857-EC16-49D1-912B-82C1B7795D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88C6B857-EC16-49D1-912B-82C1B7795D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18BB590-9E60-4FBA-AFEC-F33C53020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dgm id="{B18BB590-9E60-4FBA-AFEC-F33C530209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F2E1CA4-DA26-4697-B2BC-79252E019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graphicEl>
                                              <a:dgm id="{DF2E1CA4-DA26-4697-B2BC-79252E0190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C8D5DB2-4936-438B-8474-55D29A4561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FC8D5DB2-4936-438B-8474-55D29A4561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8EBD9F-40FD-400C-8E02-7B700F33CD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208EBD9F-40FD-400C-8E02-7B700F33CD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860ED38-6D6C-1DA6-9C75-3F2AA9EDC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52" y="437732"/>
            <a:ext cx="8030696" cy="598253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2D4A1A4-2F14-2C16-5EC7-32D2E6A43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52" y="437733"/>
            <a:ext cx="1848923" cy="659548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256D38EC-79F0-BD11-EFB8-EB10335F4FDD}"/>
              </a:ext>
            </a:extLst>
          </p:cNvPr>
          <p:cNvSpPr/>
          <p:nvPr/>
        </p:nvSpPr>
        <p:spPr>
          <a:xfrm>
            <a:off x="2686928" y="3105443"/>
            <a:ext cx="647117" cy="1582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B9F2081-6665-6E16-5180-E7695D7E95B7}"/>
              </a:ext>
            </a:extLst>
          </p:cNvPr>
          <p:cNvSpPr/>
          <p:nvPr/>
        </p:nvSpPr>
        <p:spPr>
          <a:xfrm>
            <a:off x="-2714576" y="3756074"/>
            <a:ext cx="1104312" cy="43609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327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F489B1-A234-30BF-4E43-5ECB6BF14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074" y="110787"/>
            <a:ext cx="8229600" cy="803613"/>
          </a:xfrm>
        </p:spPr>
        <p:txBody>
          <a:bodyPr/>
          <a:lstStyle/>
          <a:p>
            <a:r>
              <a:rPr lang="it-IT" sz="2800" dirty="0">
                <a:solidFill>
                  <a:schemeClr val="accent1"/>
                </a:solidFill>
              </a:rPr>
              <a:t>FARMACI CHE RICHIEDONO PRESCRIZIONI PARTICOLARI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F3AEEF9-2943-1B6D-14DF-34FD30D2FD20}"/>
              </a:ext>
            </a:extLst>
          </p:cNvPr>
          <p:cNvGrpSpPr/>
          <p:nvPr/>
        </p:nvGrpSpPr>
        <p:grpSpPr>
          <a:xfrm>
            <a:off x="193358" y="914400"/>
            <a:ext cx="8950642" cy="5943600"/>
            <a:chOff x="250928" y="914399"/>
            <a:chExt cx="8950642" cy="5943600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D69693F0-9732-9465-5D65-43248A428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928" y="914399"/>
              <a:ext cx="8649032" cy="5832813"/>
            </a:xfrm>
            <a:prstGeom prst="rect">
              <a:avLst/>
            </a:prstGeom>
          </p:spPr>
        </p:pic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84CD487B-5472-AB57-7C19-86FB7990A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69019" y="6432362"/>
              <a:ext cx="932551" cy="425637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0870E55C-0C26-9B10-A290-4993EB0E7998}"/>
                </a:ext>
              </a:extLst>
            </p:cNvPr>
            <p:cNvSpPr/>
            <p:nvPr/>
          </p:nvSpPr>
          <p:spPr>
            <a:xfrm>
              <a:off x="3896751" y="1230928"/>
              <a:ext cx="1104312" cy="323556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01BBEA59-F3B8-89D2-42CB-640CF25C85B8}"/>
                </a:ext>
              </a:extLst>
            </p:cNvPr>
            <p:cNvSpPr/>
            <p:nvPr/>
          </p:nvSpPr>
          <p:spPr>
            <a:xfrm>
              <a:off x="478295" y="2146877"/>
              <a:ext cx="914400" cy="214618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3B6874E0-1873-3F17-9390-54520D55F3F1}"/>
                </a:ext>
              </a:extLst>
            </p:cNvPr>
            <p:cNvSpPr/>
            <p:nvPr/>
          </p:nvSpPr>
          <p:spPr>
            <a:xfrm>
              <a:off x="4432513" y="4300046"/>
              <a:ext cx="780756" cy="209459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B8525074-DA9A-23FF-1C26-FA84ECD0B782}"/>
                </a:ext>
              </a:extLst>
            </p:cNvPr>
            <p:cNvSpPr/>
            <p:nvPr/>
          </p:nvSpPr>
          <p:spPr>
            <a:xfrm>
              <a:off x="276386" y="4711123"/>
              <a:ext cx="1341397" cy="214618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8759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5B74DDF-94DD-77B6-12BB-879FBC31A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08" y="1054664"/>
            <a:ext cx="8079769" cy="506478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E5D27BB-1BE9-603C-1CFD-BB50D2D6F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257" y="227051"/>
            <a:ext cx="4599872" cy="62942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466ACD4-6F96-64B8-1378-B5D5F1ED9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5705" y="6478627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8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23D7FC0-545E-A15E-321C-4ED8EA0C6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54" y="1360907"/>
            <a:ext cx="7697274" cy="509658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6322B7F-1CE2-CE2D-1FD5-969CFB3F0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68" y="400507"/>
            <a:ext cx="7410645" cy="69361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B8511C0-A86C-1D10-CC9B-FEBC45D6A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1646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04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E6FE3EE-50E1-D476-81A9-ABA2CFA78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26" y="1269420"/>
            <a:ext cx="7506748" cy="513469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433B6B5-8836-D061-9789-72D5F60CF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310" y="327279"/>
            <a:ext cx="7413379" cy="68890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8C10FA5-99F3-3663-DD71-558B35FCD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374" y="6478686"/>
            <a:ext cx="818625" cy="37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75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340528C-D587-41B4-80ED-0060E45322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0175" y="2079664"/>
            <a:ext cx="6498771" cy="2000548"/>
          </a:xfrm>
          <a:prstGeom prst="rect">
            <a:avLst/>
          </a:prstGeom>
          <a:solidFill>
            <a:srgbClr val="FFFFCC">
              <a:alpha val="92000"/>
            </a:srgbClr>
          </a:solidFill>
          <a:ln w="3175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 label</a:t>
            </a:r>
            <a:b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Consenso informato</a:t>
            </a:r>
          </a:p>
          <a:p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Ricetta su ricettario personale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2CAE10E-47C1-A38C-0536-02866872D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65463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5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235284" y="151181"/>
            <a:ext cx="3173647" cy="2308324"/>
            <a:chOff x="4559393" y="3955826"/>
            <a:chExt cx="3718159" cy="2514172"/>
          </a:xfrm>
          <a:solidFill>
            <a:srgbClr val="C00000"/>
          </a:solidFill>
        </p:grpSpPr>
        <p:sp>
          <p:nvSpPr>
            <p:cNvPr id="7" name="Ovale 6"/>
            <p:cNvSpPr/>
            <p:nvPr/>
          </p:nvSpPr>
          <p:spPr>
            <a:xfrm>
              <a:off x="4559393" y="3955826"/>
              <a:ext cx="3718159" cy="2514172"/>
            </a:xfrm>
            <a:prstGeom prst="ellipse">
              <a:avLst/>
            </a:prstGeom>
            <a:grpFill/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8" name="Ovale 4"/>
            <p:cNvSpPr/>
            <p:nvPr/>
          </p:nvSpPr>
          <p:spPr>
            <a:xfrm>
              <a:off x="5103905" y="4324018"/>
              <a:ext cx="2629135" cy="1777788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6035" tIns="26035" rIns="26035" bIns="26035" numCol="1" spcCol="1270" anchor="ctr" anchorCtr="0">
              <a:noAutofit/>
            </a:bodyPr>
            <a:lstStyle/>
            <a:p>
              <a:pPr lvl="0" algn="ctr" defTabSz="1822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41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Ricetta a carico del SSN-SSR</a:t>
              </a:r>
            </a:p>
          </p:txBody>
        </p:sp>
      </p:grpSp>
      <p:sp>
        <p:nvSpPr>
          <p:cNvPr id="11" name="Rettangolo 3"/>
          <p:cNvSpPr>
            <a:spLocks noChangeArrowheads="1"/>
          </p:cNvSpPr>
          <p:nvPr/>
        </p:nvSpPr>
        <p:spPr bwMode="auto">
          <a:xfrm>
            <a:off x="3718833" y="1748070"/>
            <a:ext cx="506636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3200" dirty="0">
                <a:latin typeface="Calibri" pitchFamily="34" charset="0"/>
              </a:rPr>
              <a:t>Il costo dei farmaci classificati in </a:t>
            </a:r>
            <a:r>
              <a:rPr lang="it-I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fascia A</a:t>
            </a:r>
            <a:r>
              <a:rPr lang="it-IT" sz="3200" dirty="0">
                <a:latin typeface="Calibri" pitchFamily="34" charset="0"/>
              </a:rPr>
              <a:t> dall'AIFA è a carico del SSN</a:t>
            </a:r>
          </a:p>
        </p:txBody>
      </p:sp>
      <p:sp>
        <p:nvSpPr>
          <p:cNvPr id="9" name="Rettangolo 3">
            <a:extLst>
              <a:ext uri="{FF2B5EF4-FFF2-40B4-BE49-F238E27FC236}">
                <a16:creationId xmlns:a16="http://schemas.microsoft.com/office/drawing/2014/main" id="{783649F1-D87B-41DC-B5F7-79A95649F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098" y="4283910"/>
            <a:ext cx="533191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it-IT" sz="3200" dirty="0">
                <a:latin typeface="Calibri" pitchFamily="34" charset="0"/>
              </a:rPr>
              <a:t>Il costo dei farmaci classificati in </a:t>
            </a:r>
            <a:r>
              <a:rPr lang="it-I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fascia A</a:t>
            </a:r>
            <a:r>
              <a:rPr lang="it-IT" sz="3200" dirty="0">
                <a:latin typeface="Calibri" pitchFamily="34" charset="0"/>
              </a:rPr>
              <a:t> dall'AIFA può essere a</a:t>
            </a:r>
            <a:r>
              <a:rPr lang="it-IT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parziale</a:t>
            </a: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it-IT" sz="3200" dirty="0">
                <a:latin typeface="Calibri" pitchFamily="34" charset="0"/>
              </a:rPr>
              <a:t>carico del paziente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D7B77D6-8357-3063-38CC-20DA2CB85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459" y="6485660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5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-0.4309 -0.52894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45" y="-2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625913" y="330908"/>
            <a:ext cx="3718159" cy="2514172"/>
            <a:chOff x="4616543" y="3955826"/>
            <a:chExt cx="3718159" cy="2514172"/>
          </a:xfrm>
        </p:grpSpPr>
        <p:sp>
          <p:nvSpPr>
            <p:cNvPr id="7" name="Ovale 6"/>
            <p:cNvSpPr/>
            <p:nvPr/>
          </p:nvSpPr>
          <p:spPr>
            <a:xfrm>
              <a:off x="4616543" y="3955826"/>
              <a:ext cx="3718159" cy="2514172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8" name="Ovale 4"/>
            <p:cNvSpPr/>
            <p:nvPr/>
          </p:nvSpPr>
          <p:spPr>
            <a:xfrm>
              <a:off x="5103905" y="4324018"/>
              <a:ext cx="2629135" cy="17777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035" tIns="26035" rIns="26035" bIns="26035" numCol="1" spcCol="1270" anchor="ctr" anchorCtr="0">
              <a:noAutofit/>
            </a:bodyPr>
            <a:lstStyle/>
            <a:p>
              <a:pPr lvl="0" algn="ctr" defTabSz="1822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41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Ricetta a carico del SSN-SSR</a:t>
              </a:r>
            </a:p>
          </p:txBody>
        </p:sp>
      </p:grpSp>
      <p:sp>
        <p:nvSpPr>
          <p:cNvPr id="12" name="Rettangolo 2"/>
          <p:cNvSpPr>
            <a:spLocks noChangeArrowheads="1"/>
          </p:cNvSpPr>
          <p:nvPr/>
        </p:nvSpPr>
        <p:spPr bwMode="auto">
          <a:xfrm>
            <a:off x="250994" y="3069771"/>
            <a:ext cx="8664406" cy="32932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5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Prescrivibilità</a:t>
            </a:r>
            <a:r>
              <a:rPr lang="it-IT" sz="5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endParaRPr lang="it-IT" sz="4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>
              <a:buFont typeface="Wingdings"/>
              <a:buChar char="Ø"/>
            </a:pPr>
            <a:r>
              <a:rPr lang="it-IT" sz="3200" b="1" u="sng" dirty="0">
                <a:solidFill>
                  <a:srgbClr val="DA5757"/>
                </a:solidFill>
                <a:latin typeface="Calibri" pitchFamily="34" charset="0"/>
              </a:rPr>
              <a:t>scheda tecnica</a:t>
            </a:r>
          </a:p>
          <a:p>
            <a:pPr algn="ctr"/>
            <a:r>
              <a:rPr lang="it-IT" sz="54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Concedibilità</a:t>
            </a:r>
            <a:r>
              <a:rPr lang="it-IT" sz="5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endParaRPr lang="it-IT" sz="4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ctr">
              <a:buFont typeface="Wingdings"/>
              <a:buChar char="Ø"/>
            </a:pPr>
            <a:r>
              <a:rPr lang="it-IT" sz="3200" b="1" u="sng" dirty="0" err="1">
                <a:solidFill>
                  <a:srgbClr val="DA5757"/>
                </a:solidFill>
                <a:latin typeface="Calibri" pitchFamily="34" charset="0"/>
              </a:rPr>
              <a:t>fascie</a:t>
            </a:r>
            <a:r>
              <a:rPr lang="it-IT" sz="3200" b="1" u="sng" dirty="0">
                <a:solidFill>
                  <a:srgbClr val="DA5757"/>
                </a:solidFill>
                <a:latin typeface="Calibri" pitchFamily="34" charset="0"/>
              </a:rPr>
              <a:t> e norme limitative (note AIFA)</a:t>
            </a:r>
          </a:p>
          <a:p>
            <a:pPr algn="ctr"/>
            <a:endParaRPr lang="it-IT" sz="3600" b="1" u="sng" dirty="0">
              <a:solidFill>
                <a:srgbClr val="DA5757"/>
              </a:solidFill>
              <a:latin typeface="Calibri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AEC4639-5CD0-8BED-FF7B-E0DA2F1DF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374" y="6478686"/>
            <a:ext cx="818625" cy="372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3912"/>
          </a:xfrm>
        </p:spPr>
        <p:txBody>
          <a:bodyPr/>
          <a:lstStyle/>
          <a:p>
            <a:pPr eaLnBrk="1" hangingPunct="1"/>
            <a:r>
              <a:rPr lang="it-IT" dirty="0">
                <a:solidFill>
                  <a:srgbClr val="000000"/>
                </a:solidFill>
              </a:rPr>
              <a:t>Ricetta del SSN -SSR</a:t>
            </a:r>
          </a:p>
        </p:txBody>
      </p:sp>
      <p:pic>
        <p:nvPicPr>
          <p:cNvPr id="9219" name="Immagin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7887" y="1350423"/>
            <a:ext cx="6484938" cy="467944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Fumetto 1 8"/>
          <p:cNvSpPr/>
          <p:nvPr/>
        </p:nvSpPr>
        <p:spPr>
          <a:xfrm>
            <a:off x="0" y="3204311"/>
            <a:ext cx="2052637" cy="868362"/>
          </a:xfrm>
          <a:prstGeom prst="wedgeRectCallout">
            <a:avLst>
              <a:gd name="adj1" fmla="val 45808"/>
              <a:gd name="adj2" fmla="val -94342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Codice  esenzione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patologia/reddito</a:t>
            </a:r>
          </a:p>
        </p:txBody>
      </p:sp>
      <p:sp>
        <p:nvSpPr>
          <p:cNvPr id="11" name="Fumetto 1 10"/>
          <p:cNvSpPr/>
          <p:nvPr/>
        </p:nvSpPr>
        <p:spPr>
          <a:xfrm>
            <a:off x="6099968" y="1090044"/>
            <a:ext cx="2052638" cy="869950"/>
          </a:xfrm>
          <a:prstGeom prst="wedgeRectCallout">
            <a:avLst>
              <a:gd name="adj1" fmla="val -61097"/>
              <a:gd name="adj2" fmla="val 178290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note  AIFA</a:t>
            </a:r>
          </a:p>
        </p:txBody>
      </p:sp>
      <p:sp>
        <p:nvSpPr>
          <p:cNvPr id="12" name="Fumetto 1 11"/>
          <p:cNvSpPr/>
          <p:nvPr/>
        </p:nvSpPr>
        <p:spPr>
          <a:xfrm>
            <a:off x="457200" y="447675"/>
            <a:ext cx="2052638" cy="868363"/>
          </a:xfrm>
          <a:prstGeom prst="wedgeRectCallout">
            <a:avLst>
              <a:gd name="adj1" fmla="val 46254"/>
              <a:gd name="adj2" fmla="val 103553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Cognome e nome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Indirizzo </a:t>
            </a:r>
            <a:r>
              <a:rPr lang="it-IT" dirty="0" err="1">
                <a:solidFill>
                  <a:schemeClr val="tx1"/>
                </a:solidFill>
              </a:rPr>
              <a:t>……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Fumetto 1 12"/>
          <p:cNvSpPr/>
          <p:nvPr/>
        </p:nvSpPr>
        <p:spPr>
          <a:xfrm>
            <a:off x="2609924" y="3319818"/>
            <a:ext cx="2054225" cy="292100"/>
          </a:xfrm>
          <a:prstGeom prst="wedgeRectCallout">
            <a:avLst>
              <a:gd name="adj1" fmla="val 57390"/>
              <a:gd name="adj2" fmla="val 198388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14" name="Fumetto 1 13"/>
          <p:cNvSpPr/>
          <p:nvPr/>
        </p:nvSpPr>
        <p:spPr>
          <a:xfrm>
            <a:off x="3730625" y="545916"/>
            <a:ext cx="2052638" cy="868362"/>
          </a:xfrm>
          <a:prstGeom prst="wedgeRectCallout">
            <a:avLst>
              <a:gd name="adj1" fmla="val 58281"/>
              <a:gd name="adj2" fmla="val 160395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Codice fiscale</a:t>
            </a:r>
          </a:p>
        </p:txBody>
      </p:sp>
      <p:sp>
        <p:nvSpPr>
          <p:cNvPr id="15" name="Fumetto 1 14"/>
          <p:cNvSpPr/>
          <p:nvPr/>
        </p:nvSpPr>
        <p:spPr>
          <a:xfrm>
            <a:off x="6893793" y="2560637"/>
            <a:ext cx="2052638" cy="868363"/>
          </a:xfrm>
          <a:prstGeom prst="wedgeRectCallout">
            <a:avLst>
              <a:gd name="adj1" fmla="val -40057"/>
              <a:gd name="adj2" fmla="val 73990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Timbro  e firma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B7722E6-BADD-4316-9032-D3F26DBAC538}"/>
              </a:ext>
            </a:extLst>
          </p:cNvPr>
          <p:cNvSpPr/>
          <p:nvPr/>
        </p:nvSpPr>
        <p:spPr>
          <a:xfrm>
            <a:off x="5445580" y="3564926"/>
            <a:ext cx="1726746" cy="5593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9627F39-988A-253A-567B-42CE58509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997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</a:rPr>
              <a:t>Ricetta del SSN </a:t>
            </a:r>
            <a:r>
              <a:rPr lang="it-IT" dirty="0" err="1">
                <a:solidFill>
                  <a:srgbClr val="000000"/>
                </a:solidFill>
              </a:rPr>
              <a:t>dematerializzata</a:t>
            </a:r>
            <a:endParaRPr lang="it-IT" dirty="0">
              <a:solidFill>
                <a:srgbClr val="00000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425" y="1038225"/>
            <a:ext cx="7551457" cy="534771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umetto 1 5"/>
          <p:cNvSpPr/>
          <p:nvPr/>
        </p:nvSpPr>
        <p:spPr>
          <a:xfrm>
            <a:off x="0" y="3956046"/>
            <a:ext cx="2052637" cy="869950"/>
          </a:xfrm>
          <a:prstGeom prst="wedgeRectCallout">
            <a:avLst>
              <a:gd name="adj1" fmla="val 21343"/>
              <a:gd name="adj2" fmla="val -203586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i="1" dirty="0">
                <a:solidFill>
                  <a:schemeClr val="tx1"/>
                </a:solidFill>
              </a:rPr>
              <a:t>ESENZIONE</a:t>
            </a:r>
          </a:p>
        </p:txBody>
      </p:sp>
      <p:sp>
        <p:nvSpPr>
          <p:cNvPr id="7" name="Fumetto 1 6"/>
          <p:cNvSpPr/>
          <p:nvPr/>
        </p:nvSpPr>
        <p:spPr>
          <a:xfrm>
            <a:off x="2982903" y="4993341"/>
            <a:ext cx="2052637" cy="869950"/>
          </a:xfrm>
          <a:prstGeom prst="wedgeRectCallout">
            <a:avLst>
              <a:gd name="adj1" fmla="val 125654"/>
              <a:gd name="adj2" fmla="val -98395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tx1"/>
                </a:solidFill>
              </a:rPr>
              <a:t>Validità 30 giorni</a:t>
            </a:r>
          </a:p>
        </p:txBody>
      </p:sp>
      <p:sp>
        <p:nvSpPr>
          <p:cNvPr id="8" name="Ovale 7"/>
          <p:cNvSpPr/>
          <p:nvPr/>
        </p:nvSpPr>
        <p:spPr>
          <a:xfrm>
            <a:off x="3584575" y="1162050"/>
            <a:ext cx="4005263" cy="914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Fumetto 1 4">
            <a:extLst>
              <a:ext uri="{FF2B5EF4-FFF2-40B4-BE49-F238E27FC236}">
                <a16:creationId xmlns:a16="http://schemas.microsoft.com/office/drawing/2014/main" id="{3550118C-A95A-4528-8DCC-D3A23833AD4E}"/>
              </a:ext>
            </a:extLst>
          </p:cNvPr>
          <p:cNvSpPr/>
          <p:nvPr/>
        </p:nvSpPr>
        <p:spPr>
          <a:xfrm>
            <a:off x="6969125" y="2798804"/>
            <a:ext cx="2052638" cy="869950"/>
          </a:xfrm>
          <a:prstGeom prst="wedgeRectCallout">
            <a:avLst>
              <a:gd name="adj1" fmla="val -42665"/>
              <a:gd name="adj2" fmla="val -148140"/>
            </a:avLst>
          </a:prstGeom>
          <a:solidFill>
            <a:srgbClr val="92D050">
              <a:alpha val="94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NRE – Numero Ricetta Elettronica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927571D-C223-590C-ACCB-D209F9F8B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FFFFCC"/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95285785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93056" y="288355"/>
            <a:ext cx="323850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PRESCRIZIONE  FARMACI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338AF7D-532A-FCD3-E7F1-7C422DC5B6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5702" y="6217865"/>
            <a:ext cx="1408298" cy="640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779B18-4B21-4B81-9C64-3C99786633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8779B18-4B21-4B81-9C64-3C99786633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1955A4-5361-4800-9867-6CD3B1DEA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A91955A4-5361-4800-9867-6CD3B1DEAC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5F5F1B-9891-42B9-9E73-BA9D4338F1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BA5F5F1B-9891-42B9-9E73-BA9D4338F1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C8A42D-3B47-4D72-A2E3-F89F9A6DE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FC8A42D-3B47-4D72-A2E3-F89F9A6DE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1DD029-077A-4A61-A6B7-6C449F812F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FC1DD029-077A-4A61-A6B7-6C449F812F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EE9528-0F5A-4EE7-9471-DD4B90CF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38EE9528-0F5A-4EE7-9471-DD4B90CF6E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639630-C13B-448F-8EB2-99B240E637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65639630-C13B-448F-8EB2-99B240E637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DA2885C-E0B3-4097-8518-1C1F79FA2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695"/>
            <a:ext cx="9144000" cy="475261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849075F-6C58-E355-EB1B-946DB4FB8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70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D463A76-F4F7-4AB7-94A8-12D1C245B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2088612"/>
            <a:ext cx="3971844" cy="207148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40A1227-322C-4D4A-9F5D-235960277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177" y="2088612"/>
            <a:ext cx="4765823" cy="2680775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ED5FE5DB-E120-4EA9-9990-0973A719F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Accesso a sistema </a:t>
            </a:r>
            <a:r>
              <a:rPr lang="it-IT" dirty="0" err="1"/>
              <a:t>Ts</a:t>
            </a:r>
            <a:r>
              <a:rPr lang="it-IT" dirty="0"/>
              <a:t> per prescrizioni </a:t>
            </a:r>
            <a:r>
              <a:rPr lang="it-IT" dirty="0" err="1"/>
              <a:t>dema</a:t>
            </a:r>
            <a:r>
              <a:rPr lang="it-IT" dirty="0"/>
              <a:t> e certificazioni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039E3EF-BEB3-FBE7-74DC-586EB370F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7065" y="6496663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47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457200" y="535461"/>
            <a:ext cx="8229600" cy="1143000"/>
          </a:xfrm>
        </p:spPr>
        <p:txBody>
          <a:bodyPr/>
          <a:lstStyle/>
          <a:p>
            <a:pPr eaLnBrk="1" hangingPunct="1"/>
            <a:r>
              <a:rPr lang="it-IT" sz="3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Esclusi</a:t>
            </a:r>
            <a:r>
              <a:rPr lang="it-IT" sz="3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dalla dematerializzata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1886" y="2402946"/>
            <a:ext cx="8411607" cy="252074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eaLnBrk="1" hangingPunct="1">
              <a:spcAft>
                <a:spcPts val="1200"/>
              </a:spcAft>
              <a:buClr>
                <a:srgbClr val="9E3611"/>
              </a:buClr>
              <a:buSzPct val="85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it-IT" sz="3200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alcuni </a:t>
            </a: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farmaci</a:t>
            </a:r>
            <a:r>
              <a:rPr lang="it-IT" sz="32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 </a:t>
            </a: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stupefacenti</a:t>
            </a:r>
            <a:r>
              <a:rPr lang="it-IT" sz="3200" dirty="0">
                <a:solidFill>
                  <a:srgbClr val="123A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it-IT" sz="20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(</a:t>
            </a:r>
            <a:r>
              <a:rPr lang="it-IT" sz="2000" i="1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ricettario a ricalco - 3 copie</a:t>
            </a:r>
            <a:r>
              <a:rPr lang="it-IT" sz="20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)</a:t>
            </a:r>
          </a:p>
          <a:p>
            <a:pPr eaLnBrk="1" hangingPunct="1">
              <a:spcAft>
                <a:spcPts val="1200"/>
              </a:spcAft>
              <a:buClr>
                <a:srgbClr val="9E3611"/>
              </a:buClr>
              <a:buSzPct val="85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 DPC </a:t>
            </a:r>
            <a:r>
              <a:rPr lang="it-IT" sz="2000" i="1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(Distribuzione Per Conto)</a:t>
            </a:r>
            <a:endParaRPr lang="it-IT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 eaLnBrk="1" hangingPunct="1">
              <a:spcAft>
                <a:spcPts val="1200"/>
              </a:spcAft>
              <a:buClr>
                <a:srgbClr val="9E3611"/>
              </a:buClr>
              <a:buSzPct val="85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 ossigenoterapia</a:t>
            </a:r>
            <a:r>
              <a:rPr 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it-IT" sz="32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domiciliare</a:t>
            </a:r>
          </a:p>
          <a:p>
            <a:pPr eaLnBrk="1" hangingPunct="1">
              <a:spcAft>
                <a:spcPts val="1200"/>
              </a:spcAft>
              <a:buClr>
                <a:srgbClr val="9E3611"/>
              </a:buClr>
              <a:buSzPct val="85000"/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endParaRPr lang="it-IT" sz="3200" dirty="0">
              <a:solidFill>
                <a:srgbClr val="123A7D"/>
              </a:solidFill>
              <a:latin typeface="Calibri" pitchFamily="34" charset="0"/>
              <a:cs typeface="Times New Roman" pitchFamily="16" charset="0"/>
            </a:endParaRPr>
          </a:p>
          <a:p>
            <a:pPr eaLnBrk="1" hangingPunct="1">
              <a:spcAft>
                <a:spcPts val="1200"/>
              </a:spcAft>
              <a:buClrTx/>
              <a:buSzPct val="8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endParaRPr lang="it-IT" sz="3200" dirty="0">
              <a:solidFill>
                <a:srgbClr val="123A7D"/>
              </a:solidFill>
              <a:latin typeface="Calibri" pitchFamily="34" charset="0"/>
              <a:cs typeface="Times New Roman" pitchFamily="16" charset="0"/>
            </a:endParaRPr>
          </a:p>
          <a:p>
            <a:pPr eaLnBrk="1" hangingPunct="1">
              <a:spcAft>
                <a:spcPts val="1200"/>
              </a:spcAft>
              <a:buClrTx/>
              <a:buSzPct val="8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34513" algn="l"/>
                <a:tab pos="9883775" algn="l"/>
              </a:tabLst>
            </a:pPr>
            <a:endParaRPr lang="it-IT" sz="3200" dirty="0">
              <a:solidFill>
                <a:srgbClr val="123A7D"/>
              </a:solidFill>
              <a:latin typeface="Calibri" pitchFamily="34" charset="0"/>
              <a:cs typeface="Times New Roman" pitchFamily="16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AC0BD3D-E4D3-D2D0-E684-F8FDF8564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55188">
            <a:off x="1094229" y="1262861"/>
            <a:ext cx="5814767" cy="4332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asellaDiTesto 2"/>
          <p:cNvSpPr txBox="1"/>
          <p:nvPr/>
        </p:nvSpPr>
        <p:spPr>
          <a:xfrm>
            <a:off x="2599765" y="121496"/>
            <a:ext cx="4105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farmaci</a:t>
            </a:r>
            <a:r>
              <a:rPr lang="it-IT" sz="36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 </a:t>
            </a:r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stupefacenti</a:t>
            </a:r>
            <a:endParaRPr lang="it-IT" sz="36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CF92044-E433-490A-8F7C-E9440C5C2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599765" y="8954"/>
            <a:ext cx="4105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farmaci</a:t>
            </a:r>
            <a:r>
              <a:rPr lang="it-IT" sz="3600" dirty="0">
                <a:solidFill>
                  <a:srgbClr val="123A7D"/>
                </a:solidFill>
                <a:latin typeface="Calibri" pitchFamily="34" charset="0"/>
                <a:cs typeface="Arial" charset="0"/>
              </a:rPr>
              <a:t> </a:t>
            </a:r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stupefacenti</a:t>
            </a:r>
            <a:endParaRPr lang="it-IT" sz="3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599" y="833718"/>
            <a:ext cx="7639257" cy="5459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C96FFAA-EAA4-7D24-E9C4-CD89EBA3C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380460-68AB-410F-A99F-AB661B2CE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it-IT" b="1" dirty="0">
                <a:solidFill>
                  <a:srgbClr val="FF0000"/>
                </a:solidFill>
              </a:rPr>
            </a:br>
            <a:br>
              <a:rPr lang="it-IT" b="1" dirty="0">
                <a:solidFill>
                  <a:srgbClr val="FF0000"/>
                </a:solidFill>
              </a:rPr>
            </a:br>
            <a:br>
              <a:rPr lang="it-IT" b="1" dirty="0">
                <a:solidFill>
                  <a:srgbClr val="FF0000"/>
                </a:solidFill>
              </a:rPr>
            </a:br>
            <a:r>
              <a:rPr lang="it-IT" b="1" dirty="0">
                <a:solidFill>
                  <a:srgbClr val="FF0000"/>
                </a:solidFill>
              </a:rPr>
              <a:t>farmaci stupefacenti</a:t>
            </a:r>
            <a:br>
              <a:rPr lang="it-IT" b="1" dirty="0">
                <a:solidFill>
                  <a:srgbClr val="FF0000"/>
                </a:solidFill>
              </a:rPr>
            </a:br>
            <a:br>
              <a:rPr lang="it-IT" sz="2000" b="1" dirty="0">
                <a:solidFill>
                  <a:srgbClr val="FF0000"/>
                </a:solidFill>
              </a:rPr>
            </a:br>
            <a:br>
              <a:rPr lang="it-IT" b="1" dirty="0">
                <a:solidFill>
                  <a:srgbClr val="FF0000"/>
                </a:solidFill>
              </a:rPr>
            </a:br>
            <a:br>
              <a:rPr lang="it-IT" b="1" dirty="0">
                <a:solidFill>
                  <a:srgbClr val="FF0000"/>
                </a:solidFill>
              </a:rPr>
            </a:b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0391CF27-A30E-4EE5-93BF-2B1F55A9E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82" y="1179740"/>
            <a:ext cx="8229600" cy="1677760"/>
          </a:xfrm>
        </p:spPr>
        <p:txBody>
          <a:bodyPr/>
          <a:lstStyle/>
          <a:p>
            <a:pPr marL="0" indent="0">
              <a:buNone/>
            </a:pPr>
            <a:r>
              <a:rPr lang="it-IT" b="1" dirty="0">
                <a:solidFill>
                  <a:srgbClr val="FF0000"/>
                </a:solidFill>
              </a:rPr>
              <a:t>3 copie da compilare in tutte lettere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Originale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Copia SSN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Copia prescrittore </a:t>
            </a:r>
            <a:endParaRPr lang="it-IT" sz="20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59A6411-FB94-4DB0-817A-C2D6D3987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921" y="2931794"/>
            <a:ext cx="5969307" cy="354983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B75FEB6-C516-7FAC-0D68-5EA0E6FBD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548448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748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13083"/>
            <a:ext cx="8229600" cy="1143000"/>
          </a:xfrm>
        </p:spPr>
        <p:txBody>
          <a:bodyPr/>
          <a:lstStyle/>
          <a:p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Prescrizioni a carico del SSN - SSR</a:t>
            </a:r>
          </a:p>
        </p:txBody>
      </p:sp>
      <p:sp>
        <p:nvSpPr>
          <p:cNvPr id="3" name="CasellaDiTesto 2"/>
          <p:cNvSpPr txBox="1">
            <a:spLocks noChangeArrowheads="1"/>
          </p:cNvSpPr>
          <p:nvPr/>
        </p:nvSpPr>
        <p:spPr bwMode="auto">
          <a:xfrm>
            <a:off x="777240" y="2095383"/>
            <a:ext cx="6523892" cy="41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convenzionati con SSN: </a:t>
            </a:r>
          </a:p>
          <a:p>
            <a:pPr marL="457200" indent="-457200" algn="just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assistenza primaria </a:t>
            </a:r>
          </a:p>
          <a:p>
            <a:pPr marL="457200" indent="-457200" algn="just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continuità assistenziale</a:t>
            </a:r>
          </a:p>
          <a:p>
            <a:pPr marL="457200" indent="-457200" algn="just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emergenza territoriale</a:t>
            </a:r>
          </a:p>
          <a:p>
            <a:pPr marL="457200" indent="-457200" algn="just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pediatri di libera scelta </a:t>
            </a:r>
          </a:p>
          <a:p>
            <a:pPr marL="457200" indent="-457200" algn="just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specialisti ambulatoriali interni</a:t>
            </a:r>
          </a:p>
          <a:p>
            <a:pPr algn="just">
              <a:lnSpc>
                <a:spcPts val="4000"/>
              </a:lnSpc>
            </a:pP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dipendenti del SSN-SSR</a:t>
            </a:r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4000"/>
              </a:lnSpc>
            </a:pPr>
            <a:endParaRPr lang="it-IT" sz="28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2B01805-3E4B-5268-1748-CE68AD5B1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66487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A797AD89-69E5-4F0B-A711-8FDF2FEE1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0125"/>
            <a:ext cx="8229600" cy="1143000"/>
          </a:xfrm>
        </p:spPr>
        <p:txBody>
          <a:bodyPr/>
          <a:lstStyle/>
          <a:p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Prescrizioni a carico del SSN - SSR </a:t>
            </a:r>
            <a:endParaRPr lang="it-IT" sz="36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79E644B-F2F8-4D28-95C6-8A5577E97EEB}"/>
              </a:ext>
            </a:extLst>
          </p:cNvPr>
          <p:cNvSpPr txBox="1"/>
          <p:nvPr/>
        </p:nvSpPr>
        <p:spPr>
          <a:xfrm>
            <a:off x="893298" y="1453125"/>
            <a:ext cx="77935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medici specializzandi 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possono prescrivere utilizzando il ricettario in carico al loro tutor, purché venga apposto il </a:t>
            </a:r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doppio timbro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, del tutor e dello specializzando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371DE0F-49B9-458C-8230-03F6987F8D56}"/>
              </a:ext>
            </a:extLst>
          </p:cNvPr>
          <p:cNvSpPr txBox="1"/>
          <p:nvPr/>
        </p:nvSpPr>
        <p:spPr>
          <a:xfrm>
            <a:off x="893298" y="3152001"/>
            <a:ext cx="779350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sostituti dei medici di medicina generale e pediatri 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possono utilizzare il ricettario in carico al medico titolare, apponendo il </a:t>
            </a:r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doppio timbro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, del titolare e del sostituto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E9F5360-FBBE-41D8-A640-3D8B8FCBAE24}"/>
              </a:ext>
            </a:extLst>
          </p:cNvPr>
          <p:cNvSpPr txBox="1"/>
          <p:nvPr/>
        </p:nvSpPr>
        <p:spPr>
          <a:xfrm>
            <a:off x="893298" y="4943210"/>
            <a:ext cx="77935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Verdana" panose="020B0604030504040204" pitchFamily="34" charset="0"/>
                <a:ea typeface="Verdana" panose="020B0604030504040204" pitchFamily="34" charset="0"/>
              </a:rPr>
              <a:t>I medici specializzandi e i sostituti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800" u="sng" dirty="0">
                <a:latin typeface="Verdana" panose="020B0604030504040204" pitchFamily="34" charset="0"/>
                <a:ea typeface="Verdana" panose="020B0604030504040204" pitchFamily="34" charset="0"/>
              </a:rPr>
              <a:t>non</a:t>
            </a:r>
            <a:r>
              <a:rPr lang="it-IT" sz="1800" dirty="0">
                <a:latin typeface="Verdana" panose="020B0604030504040204" pitchFamily="34" charset="0"/>
                <a:ea typeface="Verdana" panose="020B0604030504040204" pitchFamily="34" charset="0"/>
              </a:rPr>
              <a:t> possono ottenere un proprio ricettario, devono necessariamente far uso di quello in dotazione al loro tutor/titolare</a:t>
            </a: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D75827B-E9D2-9D63-FC98-ED45553C3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536" y="6488088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993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86D48AD-F052-A834-0D64-7DB75894A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509257"/>
            <a:ext cx="816935" cy="37188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ECA82D8-92E1-2FB9-E5AE-F319DA6256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67" t="15660" r="18095" b="7498"/>
          <a:stretch/>
        </p:blipFill>
        <p:spPr>
          <a:xfrm>
            <a:off x="620007" y="413059"/>
            <a:ext cx="7903986" cy="557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181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541F7CC-7A52-F6A4-73B0-A6E07A507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29" y="566174"/>
            <a:ext cx="8384742" cy="552491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3A408E8-C6F9-6C5D-E1AE-E285E0AB5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508234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5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D6F0E49-A542-55E3-063F-C0236B387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810" y="949387"/>
            <a:ext cx="7554379" cy="470600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3FF5048-E0AE-E56C-C0FA-C6BE81325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702" y="6256551"/>
            <a:ext cx="1408298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75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B57C1E2-B29D-FD78-CC25-E4E56AA95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76" y="369606"/>
            <a:ext cx="8237247" cy="573532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EA17518-9146-11CD-DBC6-EFD70B544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275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43EA710-40B8-2D2C-806F-F45D450C4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758" y="615780"/>
            <a:ext cx="6868484" cy="537285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AE4E945-52A5-8732-1B98-554730AD8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880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3E7F06B-E720-CAF3-0E81-06D011C10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57" y="792721"/>
            <a:ext cx="8225686" cy="511273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5E68F44-F933-1A4A-AB5E-7F688356E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634" y="6472044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032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BEB3CAC-EA9F-ACA9-E334-78BEA3DA0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33" y="576053"/>
            <a:ext cx="7487733" cy="570589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ACBBB99-9A93-68C0-C692-705FC7A7B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276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FFFFCC"/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4100196" y="1732507"/>
            <a:ext cx="2561186" cy="7729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aphicFrame>
        <p:nvGraphicFramePr>
          <p:cNvPr id="11" name="Diagramma 10"/>
          <p:cNvGraphicFramePr/>
          <p:nvPr>
            <p:extLst>
              <p:ext uri="{D42A27DB-BD31-4B8C-83A1-F6EECF244321}">
                <p14:modId xmlns:p14="http://schemas.microsoft.com/office/powerpoint/2010/main" val="4171617332"/>
              </p:ext>
            </p:extLst>
          </p:nvPr>
        </p:nvGraphicFramePr>
        <p:xfrm>
          <a:off x="537033" y="1261872"/>
          <a:ext cx="8046720" cy="5358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38912" y="192024"/>
            <a:ext cx="824296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…. informare  l’Autorità Giudiziaria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BCC2D8-7371-7657-9B85-C42AD1F1A8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30C208C-692B-4440-ABAB-4354629BB1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A30C208C-692B-4440-ABAB-4354629BB1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8E6E9AE-9867-4209-8A7D-AF2779D85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58E6E9AE-9867-4209-8A7D-AF2779D850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578F542-DCC7-4A47-B64C-EDB8E72344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graphicEl>
                                              <a:dgm id="{6578F542-DCC7-4A47-B64C-EDB8E72344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1A001B0-9398-4AE0-8C77-763FA789D0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D1A001B0-9398-4AE0-8C77-763FA789D0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B83FD2C-8EAE-42D1-9E21-05D2CF954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>
                                            <p:graphicEl>
                                              <a:dgm id="{9B83FD2C-8EAE-42D1-9E21-05D2CF954A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B84E1B2-47A6-48A6-88D1-2F326A4A9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AB84E1B2-47A6-48A6-88D1-2F326A4A9A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B981542-4B00-43A8-A0A4-5961B5FD34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4B981542-4B00-43A8-A0A4-5961B5FD34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lvlOne"/>
        </p:bldSub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9832"/>
            <a:ext cx="8229600" cy="945931"/>
          </a:xfrm>
        </p:spPr>
        <p:txBody>
          <a:bodyPr/>
          <a:lstStyle/>
          <a:p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IL DOVERE </a:t>
            </a:r>
            <a:r>
              <a:rPr lang="it-IT" sz="3600" b="1" dirty="0" err="1">
                <a:latin typeface="Verdana" panose="020B0604030504040204" pitchFamily="34" charset="0"/>
                <a:ea typeface="Verdana" panose="020B0604030504040204" pitchFamily="34" charset="0"/>
              </a:rPr>
              <a:t>DI</a:t>
            </a:r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 INFORMATIVA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89914" y="2193302"/>
            <a:ext cx="87360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latin typeface="Verdana" panose="020B0604030504040204" pitchFamily="34" charset="0"/>
                <a:ea typeface="Verdana" panose="020B0604030504040204" pitchFamily="34" charset="0"/>
              </a:rPr>
              <a:t>Il medico </a:t>
            </a:r>
            <a:r>
              <a:rPr lang="it-IT" sz="4000" b="1" dirty="0">
                <a:latin typeface="Verdana" panose="020B0604030504040204" pitchFamily="34" charset="0"/>
                <a:ea typeface="Verdana" panose="020B0604030504040204" pitchFamily="34" charset="0"/>
              </a:rPr>
              <a:t>deve</a:t>
            </a:r>
            <a:r>
              <a:rPr lang="it-IT" sz="4000" dirty="0">
                <a:latin typeface="Verdana" panose="020B0604030504040204" pitchFamily="34" charset="0"/>
                <a:ea typeface="Verdana" panose="020B0604030504040204" pitchFamily="34" charset="0"/>
              </a:rPr>
              <a:t> informare l'autorità giudiziaria di fatti criminosi riscontrati nell'esercizio della professione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3E5E38C-A961-7AFE-CF28-062C2B851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5400" b="1" dirty="0">
                <a:latin typeface="Verdana" panose="020B0604030504040204" pitchFamily="34" charset="0"/>
                <a:ea typeface="Verdana" panose="020B0604030504040204" pitchFamily="34" charset="0"/>
              </a:rPr>
              <a:t>Il referto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04193" y="1807779"/>
            <a:ext cx="79826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Atto col quale l'esercente una professione sanitaria riferisce all'autorità giudiziaria di avere prestato la propria assistenza od opera in casi che possono presentare i caratteri di un delitto perseguibile d'ufficio</a:t>
            </a:r>
          </a:p>
          <a:p>
            <a:endParaRPr lang="it-IT" sz="36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64535C5-6B53-11D7-55B4-B8308A180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80019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800" b="1" dirty="0">
                <a:latin typeface="Verdana" panose="020B0604030504040204" pitchFamily="34" charset="0"/>
                <a:ea typeface="Verdana" panose="020B0604030504040204" pitchFamily="34" charset="0"/>
              </a:rPr>
              <a:t>Denuncia o rapporto 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2107567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Atto col quale il pubblico ufficiale o l'incaricato di un pubblico servizio denuncia all'autorità giudiziaria un </a:t>
            </a:r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reato perseguibile d'ufficio 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di cui abbia avuto notizia nell'esercizio o a causa delle sue funzioni o del servizio</a:t>
            </a:r>
            <a:endParaRPr lang="it-IT" sz="36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CB29941-DA2E-5B75-3FBA-B6C2ABADC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927128" y="345208"/>
            <a:ext cx="402863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certificato di morte 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927128" y="714540"/>
            <a:ext cx="402863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certificato di idoneità alla guida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927128" y="1083872"/>
            <a:ext cx="402863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idoneità al porto d'armi</a:t>
            </a:r>
            <a:r>
              <a:rPr lang="it-IT" dirty="0">
                <a:latin typeface="Calibri" pitchFamily="34" charset="0"/>
              </a:rPr>
              <a:t> 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4927128" y="2393728"/>
            <a:ext cx="4028635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prescrizione di farmaci su ricettario regionale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4927129" y="3040059"/>
            <a:ext cx="402863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certificati di idoneità all'attività sportiva agonistica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927129" y="4132564"/>
            <a:ext cx="402863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malattia per uso assicurativo privato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4927128" y="4501896"/>
            <a:ext cx="402863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certificati per l'esercizio dell'attività sportiva non agonistica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4927128" y="5153644"/>
            <a:ext cx="402863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proposta di ricovero coatto 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927128" y="5522976"/>
            <a:ext cx="402863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certificati per l'interruzione volontaria di gravidanza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210313" y="543746"/>
            <a:ext cx="3858768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i="1" u="sng" dirty="0">
                <a:solidFill>
                  <a:schemeClr val="tx2"/>
                </a:solidFill>
                <a:latin typeface="Calibri" pitchFamily="34" charset="0"/>
              </a:rPr>
              <a:t>Atti pubblici</a:t>
            </a:r>
          </a:p>
          <a:p>
            <a:pPr>
              <a:defRPr/>
            </a:pPr>
            <a:r>
              <a:rPr lang="it-IT" b="1" dirty="0">
                <a:latin typeface="Calibri" pitchFamily="34" charset="0"/>
              </a:rPr>
              <a:t>(Il medico che li redige ha la funzione di </a:t>
            </a: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pubblico ufficiale</a:t>
            </a:r>
            <a:r>
              <a:rPr lang="it-IT" b="1" dirty="0">
                <a:latin typeface="Calibri" pitchFamily="34" charset="0"/>
              </a:rPr>
              <a:t>)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10313" y="2315671"/>
            <a:ext cx="3858768" cy="1477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400" b="1" i="1" u="sng" dirty="0">
                <a:solidFill>
                  <a:schemeClr val="tx2"/>
                </a:solidFill>
                <a:latin typeface="Calibri" pitchFamily="34" charset="0"/>
              </a:rPr>
              <a:t>Certificazioni amministrative</a:t>
            </a:r>
          </a:p>
          <a:p>
            <a:pPr>
              <a:defRPr/>
            </a:pPr>
            <a:r>
              <a:rPr lang="it-IT" b="1" dirty="0">
                <a:latin typeface="Calibri" pitchFamily="34" charset="0"/>
              </a:rPr>
              <a:t>(Il medico che li redige ha la funzione di </a:t>
            </a: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incaricato di pubblico servizio</a:t>
            </a:r>
            <a:r>
              <a:rPr lang="it-IT" b="1" dirty="0">
                <a:latin typeface="Calibri" pitchFamily="34" charset="0"/>
              </a:rPr>
              <a:t>)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10313" y="4150560"/>
            <a:ext cx="3858768" cy="22159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108000" rIns="108000">
            <a:spAutoFit/>
          </a:bodyPr>
          <a:lstStyle/>
          <a:p>
            <a:pPr>
              <a:defRPr/>
            </a:pPr>
            <a:r>
              <a:rPr lang="it-IT" sz="2400" b="1" i="1" u="sng" dirty="0">
                <a:solidFill>
                  <a:schemeClr val="tx2"/>
                </a:solidFill>
                <a:latin typeface="Calibri" pitchFamily="34" charset="0"/>
              </a:rPr>
              <a:t>Scritture private</a:t>
            </a:r>
          </a:p>
          <a:p>
            <a:pPr>
              <a:defRPr/>
            </a:pPr>
            <a:r>
              <a:rPr lang="it-IT" b="1" dirty="0">
                <a:latin typeface="Calibri" pitchFamily="34" charset="0"/>
              </a:rPr>
              <a:t>(Il medico che li redige ha la funzione di </a:t>
            </a: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esercente un servizio di pubblica necessità</a:t>
            </a:r>
            <a:r>
              <a:rPr lang="it-IT" b="1" dirty="0">
                <a:latin typeface="Calibri" pitchFamily="34" charset="0"/>
              </a:rPr>
              <a:t>)</a:t>
            </a:r>
          </a:p>
          <a:p>
            <a:pPr>
              <a:defRPr/>
            </a:pPr>
            <a:r>
              <a:rPr lang="it-IT" sz="1600" b="1" u="sng" dirty="0">
                <a:latin typeface="Calibri" pitchFamily="34" charset="0"/>
              </a:rPr>
              <a:t>rappresenta soltanto l'interesse del suo paziente </a:t>
            </a:r>
            <a:r>
              <a:rPr lang="it-IT" sz="1600" dirty="0">
                <a:latin typeface="Calibri" pitchFamily="34" charset="0"/>
              </a:rPr>
              <a:t>e non quello di Amministrazioni pubbliche</a:t>
            </a:r>
            <a:endParaRPr lang="it-IT" sz="1600" dirty="0"/>
          </a:p>
        </p:txBody>
      </p:sp>
      <p:sp>
        <p:nvSpPr>
          <p:cNvPr id="14" name="Rettangolo 13"/>
          <p:cNvSpPr/>
          <p:nvPr/>
        </p:nvSpPr>
        <p:spPr>
          <a:xfrm>
            <a:off x="4927128" y="1463687"/>
            <a:ext cx="402863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accertamenti diagnostici</a:t>
            </a:r>
            <a:endParaRPr lang="it-IT" dirty="0"/>
          </a:p>
        </p:txBody>
      </p:sp>
      <p:sp>
        <p:nvSpPr>
          <p:cNvPr id="16" name="Freccia a destra 15"/>
          <p:cNvSpPr/>
          <p:nvPr/>
        </p:nvSpPr>
        <p:spPr>
          <a:xfrm>
            <a:off x="4251961" y="609723"/>
            <a:ext cx="558684" cy="87091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/>
          <p:cNvSpPr/>
          <p:nvPr/>
        </p:nvSpPr>
        <p:spPr>
          <a:xfrm>
            <a:off x="4251961" y="2582413"/>
            <a:ext cx="583727" cy="87091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/>
          <p:cNvSpPr/>
          <p:nvPr/>
        </p:nvSpPr>
        <p:spPr>
          <a:xfrm>
            <a:off x="4251961" y="4679495"/>
            <a:ext cx="583727" cy="87091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2E2FBA8C-1E99-3830-23E6-9480612B0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299545" y="609316"/>
            <a:ext cx="8544910" cy="507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 indent="-341313" eaLnBrk="0" hangingPunct="0">
              <a:lnSpc>
                <a:spcPct val="80000"/>
              </a:lnSpc>
              <a:spcBef>
                <a:spcPts val="0"/>
              </a:spcBef>
              <a:buClr>
                <a:srgbClr val="3366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40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 intendono </a:t>
            </a:r>
            <a:r>
              <a:rPr kumimoji="0" lang="it-IT" sz="40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ufficiali di polizia</a:t>
            </a:r>
            <a:r>
              <a:rPr kumimoji="0" lang="it-IT" sz="4000" b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40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giudiziaria </a:t>
            </a:r>
            <a:r>
              <a:rPr kumimoji="0" lang="it-IT" sz="40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gli appartenenti:</a:t>
            </a:r>
          </a:p>
          <a:p>
            <a:pPr lvl="0" indent="-341313" eaLnBrk="0" hangingPunct="0">
              <a:lnSpc>
                <a:spcPct val="80000"/>
              </a:lnSpc>
              <a:spcBef>
                <a:spcPts val="0"/>
              </a:spcBef>
              <a:buClr>
                <a:srgbClr val="3366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it-IT" sz="40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1313" marR="0" lvl="0" indent="-341313" algn="l" defTabSz="4572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alla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Polizia di Stato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1313" marR="0" lvl="0" indent="-341313" algn="l" defTabSz="4572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alla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Guardia di Finanza</a:t>
            </a:r>
          </a:p>
          <a:p>
            <a:pPr marL="341313" marR="0" lvl="0" indent="-341313" algn="l" defTabSz="4572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all‘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Arma dei Carabinieri</a:t>
            </a:r>
          </a:p>
          <a:p>
            <a:pPr marL="341313" marR="0" lvl="0" indent="-341313" algn="l" defTabSz="4572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agli 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</a:t>
            </a:r>
            <a:r>
              <a:rPr kumimoji="0" lang="it-IT" sz="3600" b="1" i="0" u="none" strike="noStrike" kern="1200" cap="none" spc="0" normalizeH="0" baseline="0" noProof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fficiali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della Polizia Penitenziaria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R="0" lvl="0" algn="l" defTabSz="4572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rgbClr val="3366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Oppure, in caso di assenza delle sopra citate figure, al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Sindaco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del Comune in cui si opera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2D46F88-EA2C-8A85-1F09-8FA01BE17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5" y="6496663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>
            <a:grpSpLocks/>
          </p:cNvGrpSpPr>
          <p:nvPr/>
        </p:nvGrpSpPr>
        <p:grpSpPr bwMode="auto">
          <a:xfrm>
            <a:off x="3211353" y="3740517"/>
            <a:ext cx="5616279" cy="883212"/>
            <a:chOff x="4972654" y="4738859"/>
            <a:chExt cx="2778118" cy="500227"/>
          </a:xfrm>
        </p:grpSpPr>
        <p:pic>
          <p:nvPicPr>
            <p:cNvPr id="5" name="Immagine 5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72654" y="4837181"/>
              <a:ext cx="607794" cy="40190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2328" name="Picture 67" descr="tessera_sanitaria(2)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92882" y="4738859"/>
              <a:ext cx="557890" cy="418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 Box 30"/>
          <p:cNvSpPr txBox="1">
            <a:spLocks noChangeArrowheads="1"/>
          </p:cNvSpPr>
          <p:nvPr/>
        </p:nvSpPr>
        <p:spPr bwMode="auto">
          <a:xfrm>
            <a:off x="1976569" y="1217931"/>
            <a:ext cx="43810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123A7D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Trasmette i dati della prescrizione </a:t>
            </a:r>
          </a:p>
        </p:txBody>
      </p:sp>
      <p:grpSp>
        <p:nvGrpSpPr>
          <p:cNvPr id="12296" name="Gruppo 1"/>
          <p:cNvGrpSpPr>
            <a:grpSpLocks/>
          </p:cNvGrpSpPr>
          <p:nvPr/>
        </p:nvGrpSpPr>
        <p:grpSpPr bwMode="auto">
          <a:xfrm>
            <a:off x="6779303" y="861191"/>
            <a:ext cx="1872328" cy="1315210"/>
            <a:chOff x="3544888" y="3141663"/>
            <a:chExt cx="2087562" cy="1871662"/>
          </a:xfrm>
        </p:grpSpPr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3544888" y="3141663"/>
              <a:ext cx="2087562" cy="1871662"/>
            </a:xfrm>
            <a:prstGeom prst="ellipse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ker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25" name="Text Box 15"/>
            <p:cNvSpPr txBox="1">
              <a:spLocks noChangeArrowheads="1"/>
            </p:cNvSpPr>
            <p:nvPr/>
          </p:nvSpPr>
          <p:spPr bwMode="auto">
            <a:xfrm>
              <a:off x="4284663" y="3213100"/>
              <a:ext cx="8636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1200" b="1">
                  <a:solidFill>
                    <a:srgbClr val="0033CC"/>
                  </a:solidFill>
                  <a:latin typeface="Times New Roman" pitchFamily="18" charset="0"/>
                  <a:ea typeface="MS PGothic" pitchFamily="34" charset="-128"/>
                  <a:cs typeface="Times New Roman" pitchFamily="18" charset="0"/>
                </a:rPr>
                <a:t>SAC</a:t>
              </a:r>
            </a:p>
          </p:txBody>
        </p:sp>
        <p:pic>
          <p:nvPicPr>
            <p:cNvPr id="12326" name="Picture 4" descr="logo_T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35438" y="3471863"/>
              <a:ext cx="974725" cy="1296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 Box 36"/>
          <p:cNvSpPr txBox="1">
            <a:spLocks noChangeArrowheads="1"/>
          </p:cNvSpPr>
          <p:nvPr/>
        </p:nvSpPr>
        <p:spPr bwMode="auto">
          <a:xfrm>
            <a:off x="1158716" y="3371183"/>
            <a:ext cx="20526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altLang="it-IT" sz="1400" b="1" dirty="0">
                <a:solidFill>
                  <a:srgbClr val="123A7D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Il medico può consegnare il promemoria all’assistito </a:t>
            </a:r>
            <a:endParaRPr lang="it-IT" altLang="it-IT" sz="1400" dirty="0">
              <a:solidFill>
                <a:srgbClr val="123A7D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20" name="Line 38"/>
          <p:cNvSpPr>
            <a:spLocks noChangeShapeType="1"/>
          </p:cNvSpPr>
          <p:nvPr/>
        </p:nvSpPr>
        <p:spPr bwMode="auto">
          <a:xfrm flipH="1" flipV="1">
            <a:off x="1789199" y="6024775"/>
            <a:ext cx="5400321" cy="24874"/>
          </a:xfrm>
          <a:prstGeom prst="line">
            <a:avLst/>
          </a:prstGeom>
          <a:noFill/>
          <a:ln w="3175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pSp>
        <p:nvGrpSpPr>
          <p:cNvPr id="6" name="Gruppo 59"/>
          <p:cNvGrpSpPr>
            <a:grpSpLocks/>
          </p:cNvGrpSpPr>
          <p:nvPr/>
        </p:nvGrpSpPr>
        <p:grpSpPr bwMode="auto">
          <a:xfrm>
            <a:off x="4440077" y="5524144"/>
            <a:ext cx="1690848" cy="657581"/>
            <a:chOff x="6521450" y="4878099"/>
            <a:chExt cx="998776" cy="420847"/>
          </a:xfrm>
        </p:grpSpPr>
        <p:pic>
          <p:nvPicPr>
            <p:cNvPr id="7" name="Immagine 55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521450" y="4878099"/>
              <a:ext cx="608189" cy="420847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2323" name="Picture 67" descr="tessera_sanitaria(2)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3285" y="5020163"/>
              <a:ext cx="316941" cy="204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03" name="Gruppo 2"/>
          <p:cNvGrpSpPr>
            <a:grpSpLocks/>
          </p:cNvGrpSpPr>
          <p:nvPr/>
        </p:nvGrpSpPr>
        <p:grpSpPr bwMode="auto">
          <a:xfrm>
            <a:off x="305204" y="922450"/>
            <a:ext cx="1708862" cy="1790310"/>
            <a:chOff x="8009672" y="1162904"/>
            <a:chExt cx="884704" cy="1040355"/>
          </a:xfrm>
        </p:grpSpPr>
        <p:sp>
          <p:nvSpPr>
            <p:cNvPr id="12320" name="Text Box 29"/>
            <p:cNvSpPr txBox="1">
              <a:spLocks noChangeArrowheads="1"/>
            </p:cNvSpPr>
            <p:nvPr/>
          </p:nvSpPr>
          <p:spPr bwMode="auto">
            <a:xfrm>
              <a:off x="8136166" y="2006524"/>
              <a:ext cx="631715" cy="196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altLang="it-IT" sz="1600" b="1" dirty="0">
                  <a:solidFill>
                    <a:srgbClr val="123A7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Medico</a:t>
              </a:r>
            </a:p>
          </p:txBody>
        </p:sp>
        <p:pic>
          <p:nvPicPr>
            <p:cNvPr id="12321" name="Picture 2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009672" y="1162904"/>
              <a:ext cx="884704" cy="82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304" name="Gruppo 62"/>
          <p:cNvGrpSpPr>
            <a:grpSpLocks/>
          </p:cNvGrpSpPr>
          <p:nvPr/>
        </p:nvGrpSpPr>
        <p:grpSpPr bwMode="auto">
          <a:xfrm>
            <a:off x="7433808" y="4819877"/>
            <a:ext cx="1659815" cy="1516451"/>
            <a:chOff x="8277777" y="5660767"/>
            <a:chExt cx="956145" cy="944624"/>
          </a:xfrm>
        </p:grpSpPr>
        <p:pic>
          <p:nvPicPr>
            <p:cNvPr id="12318" name="Picture 3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327152" y="5660767"/>
              <a:ext cx="766048" cy="766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19" name="Text Box 29"/>
            <p:cNvSpPr txBox="1">
              <a:spLocks noChangeArrowheads="1"/>
            </p:cNvSpPr>
            <p:nvPr/>
          </p:nvSpPr>
          <p:spPr bwMode="auto">
            <a:xfrm>
              <a:off x="8277777" y="6413671"/>
              <a:ext cx="956145" cy="19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1400" b="1" dirty="0">
                  <a:solidFill>
                    <a:srgbClr val="123A7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Paziente</a:t>
              </a:r>
            </a:p>
          </p:txBody>
        </p:sp>
      </p:grpSp>
      <p:grpSp>
        <p:nvGrpSpPr>
          <p:cNvPr id="12307" name="Group 94"/>
          <p:cNvGrpSpPr>
            <a:grpSpLocks/>
          </p:cNvGrpSpPr>
          <p:nvPr/>
        </p:nvGrpSpPr>
        <p:grpSpPr bwMode="auto">
          <a:xfrm>
            <a:off x="117475" y="5646738"/>
            <a:ext cx="1462088" cy="1107638"/>
            <a:chOff x="68" y="3521"/>
            <a:chExt cx="544" cy="824"/>
          </a:xfrm>
        </p:grpSpPr>
        <p:pic>
          <p:nvPicPr>
            <p:cNvPr id="12315" name="Picture 91" descr="Laboratorio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58" y="3521"/>
              <a:ext cx="454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16" name="Picture 92" descr="farmacia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00" y="3818"/>
              <a:ext cx="358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68" y="4116"/>
              <a:ext cx="544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1400" b="1" dirty="0">
                  <a:solidFill>
                    <a:srgbClr val="123A7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Farmacia</a:t>
              </a:r>
            </a:p>
          </p:txBody>
        </p:sp>
      </p:grpSp>
      <p:sp>
        <p:nvSpPr>
          <p:cNvPr id="42" name="Titolo 1"/>
          <p:cNvSpPr>
            <a:spLocks noGrp="1"/>
          </p:cNvSpPr>
          <p:nvPr>
            <p:ph type="title"/>
          </p:nvPr>
        </p:nvSpPr>
        <p:spPr>
          <a:xfrm>
            <a:off x="305207" y="32905"/>
            <a:ext cx="8229600" cy="738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3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Ricetta</a:t>
            </a:r>
            <a:r>
              <a:rPr lang="it-I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3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dematerializzata</a:t>
            </a:r>
            <a:br>
              <a:rPr lang="it-I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it-IT" sz="1300" i="1" dirty="0">
                <a:latin typeface="Verdana" panose="020B0604030504040204" pitchFamily="34" charset="0"/>
                <a:ea typeface="Verdana" panose="020B0604030504040204" pitchFamily="34" charset="0"/>
              </a:rPr>
              <a:t>ricetta</a:t>
            </a:r>
            <a:r>
              <a:rPr lang="it-IT" sz="1300" dirty="0">
                <a:latin typeface="Verdana" panose="020B0604030504040204" pitchFamily="34" charset="0"/>
                <a:ea typeface="Verdana" panose="020B0604030504040204" pitchFamily="34" charset="0"/>
              </a:rPr>
              <a:t> elettronica è andata </a:t>
            </a:r>
            <a:r>
              <a:rPr lang="it-IT" sz="1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 vigore il 1° gennaio 2016</a:t>
            </a:r>
          </a:p>
        </p:txBody>
      </p:sp>
      <p:sp>
        <p:nvSpPr>
          <p:cNvPr id="43" name="Text Box 40"/>
          <p:cNvSpPr txBox="1">
            <a:spLocks noChangeArrowheads="1"/>
          </p:cNvSpPr>
          <p:nvPr/>
        </p:nvSpPr>
        <p:spPr bwMode="auto">
          <a:xfrm>
            <a:off x="5442169" y="2962502"/>
            <a:ext cx="1377512" cy="70788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333399"/>
            </a:solidFill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-84" charset="0"/>
                <a:ea typeface="MS PGothic" pitchFamily="34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NRE</a:t>
            </a: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4890637" y="2021581"/>
            <a:ext cx="2608048" cy="74084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it-IT" sz="1400" b="1" dirty="0">
                <a:solidFill>
                  <a:srgbClr val="123A7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sistema TS genera il numero univoco di ricetta elettronica </a:t>
            </a:r>
          </a:p>
        </p:txBody>
      </p:sp>
      <p:sp>
        <p:nvSpPr>
          <p:cNvPr id="47" name="Line 38">
            <a:extLst>
              <a:ext uri="{FF2B5EF4-FFF2-40B4-BE49-F238E27FC236}">
                <a16:creationId xmlns:a16="http://schemas.microsoft.com/office/drawing/2014/main" id="{808EB0DD-99DE-4311-9B30-4D4D1A37B80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59403" y="2454679"/>
            <a:ext cx="3099535" cy="65758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48" name="Line 38">
            <a:extLst>
              <a:ext uri="{FF2B5EF4-FFF2-40B4-BE49-F238E27FC236}">
                <a16:creationId xmlns:a16="http://schemas.microsoft.com/office/drawing/2014/main" id="{86842FFF-98E3-437D-BA4D-F46DC38E90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3663" y="3493074"/>
            <a:ext cx="1017335" cy="19809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49" name="Line 38">
            <a:extLst>
              <a:ext uri="{FF2B5EF4-FFF2-40B4-BE49-F238E27FC236}">
                <a16:creationId xmlns:a16="http://schemas.microsoft.com/office/drawing/2014/main" id="{15BEBF5F-7E57-447F-80C5-7CC59C90CF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64931" y="2276786"/>
            <a:ext cx="562031" cy="59308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50" name="Line 38">
            <a:extLst>
              <a:ext uri="{FF2B5EF4-FFF2-40B4-BE49-F238E27FC236}">
                <a16:creationId xmlns:a16="http://schemas.microsoft.com/office/drawing/2014/main" id="{CF25D8DD-E267-4D26-8445-B4ACDC8EED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9634" y="2835182"/>
            <a:ext cx="419929" cy="39788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51" name="Line 38">
            <a:extLst>
              <a:ext uri="{FF2B5EF4-FFF2-40B4-BE49-F238E27FC236}">
                <a16:creationId xmlns:a16="http://schemas.microsoft.com/office/drawing/2014/main" id="{6E389B3D-25F8-45F2-9ED1-1EC923F55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4456973"/>
            <a:ext cx="2861808" cy="84659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it-IT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2AA0F1FF-3689-4BC4-AB7E-5A618BE0F660}"/>
              </a:ext>
            </a:extLst>
          </p:cNvPr>
          <p:cNvCxnSpPr>
            <a:cxnSpLocks/>
          </p:cNvCxnSpPr>
          <p:nvPr/>
        </p:nvCxnSpPr>
        <p:spPr>
          <a:xfrm>
            <a:off x="2039561" y="1588170"/>
            <a:ext cx="4611817" cy="575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47EC0054-434B-4591-EB08-1698A1EFED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31860" y="6434434"/>
            <a:ext cx="912140" cy="414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25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125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25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0" grpId="1" animBg="1"/>
      <p:bldP spid="43" grpId="0" animBg="1"/>
      <p:bldP spid="43" grpId="1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42071" y="2212008"/>
            <a:ext cx="71732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4400" dirty="0">
                <a:latin typeface="Verdana" panose="020B0604030504040204" pitchFamily="34" charset="0"/>
                <a:ea typeface="Verdana" panose="020B0604030504040204" pitchFamily="34" charset="0"/>
              </a:rPr>
              <a:t>Il medico deve accertare </a:t>
            </a:r>
          </a:p>
          <a:p>
            <a:pPr algn="just"/>
            <a:r>
              <a:rPr lang="it-IT" sz="4400" dirty="0">
                <a:latin typeface="Verdana" panose="020B0604030504040204" pitchFamily="34" charset="0"/>
                <a:ea typeface="Verdana" panose="020B0604030504040204" pitchFamily="34" charset="0"/>
              </a:rPr>
              <a:t>se il caso rivesta i caratteri di un delitto perseguibile d'ufficio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/>
          <a:lstStyle/>
          <a:p>
            <a:r>
              <a:rPr lang="it-IT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Delitto perseguibile d’ufficio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3861FBA-32F5-0CF9-F585-470851D5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066" y="6481826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43584"/>
          </a:xfrm>
          <a:ln/>
        </p:spPr>
        <p:txBody>
          <a:bodyPr/>
          <a:lstStyle/>
          <a:p>
            <a:pPr>
              <a:lnSpc>
                <a:spcPts val="28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sanitario non è tenuto a presentare referto per i delitti per i quali si debba procedere d'ufficio:</a:t>
            </a:r>
            <a:endParaRPr lang="it-IT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1161501" y="1676914"/>
            <a:ext cx="3106941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ClrTx/>
              <a:buSzPct val="80000"/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contro la vita</a:t>
            </a:r>
            <a:endParaRPr lang="it-IT" sz="22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1161501" y="2158251"/>
            <a:ext cx="5421677" cy="329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ts val="1800"/>
              </a:lnSpc>
              <a:spcBef>
                <a:spcPts val="600"/>
              </a:spcBef>
              <a:buClrTx/>
              <a:buSzPct val="80000"/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contro l'incolumità individuale</a:t>
            </a:r>
            <a:endParaRPr lang="it-IT" sz="2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1161501" y="2606054"/>
            <a:ext cx="5107488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contro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l'incolumità pubblica</a:t>
            </a:r>
          </a:p>
        </p:txBody>
      </p:sp>
      <p:sp>
        <p:nvSpPr>
          <p:cNvPr id="30" name="Rettangolo 29"/>
          <p:cNvSpPr/>
          <p:nvPr/>
        </p:nvSpPr>
        <p:spPr>
          <a:xfrm>
            <a:off x="1161501" y="3087391"/>
            <a:ext cx="2462534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ClrTx/>
              <a:buSzPct val="80000"/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sessuali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1161501" y="3568728"/>
            <a:ext cx="2557110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ClrTx/>
              <a:buSzPct val="80000"/>
              <a:buFont typeface="Arial" panose="020B0604020202020204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di aborto</a:t>
            </a:r>
            <a:endParaRPr lang="it-IT" sz="22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61501" y="4050065"/>
            <a:ext cx="54136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di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manomissione del cadavere</a:t>
            </a:r>
            <a:endParaRPr lang="it-IT" sz="2200" b="1" dirty="0"/>
          </a:p>
        </p:txBody>
      </p:sp>
      <p:sp>
        <p:nvSpPr>
          <p:cNvPr id="33" name="Rettangolo 32"/>
          <p:cNvSpPr/>
          <p:nvPr/>
        </p:nvSpPr>
        <p:spPr>
          <a:xfrm>
            <a:off x="1161501" y="4599113"/>
            <a:ext cx="50241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contro la libertà individuale</a:t>
            </a:r>
            <a:endParaRPr lang="it-IT" sz="2200" b="1" dirty="0"/>
          </a:p>
        </p:txBody>
      </p:sp>
      <p:sp>
        <p:nvSpPr>
          <p:cNvPr id="34" name="Rettangolo 33"/>
          <p:cNvSpPr/>
          <p:nvPr/>
        </p:nvSpPr>
        <p:spPr>
          <a:xfrm>
            <a:off x="1161501" y="5148163"/>
            <a:ext cx="36872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delitti </a:t>
            </a:r>
            <a:r>
              <a:rPr lang="it-IT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contro la famiglia</a:t>
            </a:r>
            <a:endParaRPr lang="it-IT" sz="2200" b="1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83B5650-69E0-DCA6-C1FA-03B004BEE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2" y="6478631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26"/>
          <p:cNvSpPr/>
          <p:nvPr/>
        </p:nvSpPr>
        <p:spPr>
          <a:xfrm>
            <a:off x="183601" y="1454063"/>
            <a:ext cx="9139425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ts val="600"/>
              </a:spcBef>
              <a:buSzPct val="8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contro la vita</a:t>
            </a:r>
            <a:r>
              <a:rPr lang="it-IT" sz="2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omicidio, istigazione al suicidio, abbandono di minore</a:t>
            </a:r>
            <a:r>
              <a:rPr lang="it-IT" sz="22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29" name="Rettangolo 28"/>
          <p:cNvSpPr/>
          <p:nvPr/>
        </p:nvSpPr>
        <p:spPr>
          <a:xfrm>
            <a:off x="183601" y="5040762"/>
            <a:ext cx="896039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SzPct val="8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contro l'incolumità pubblica: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epidemie, intossicazioni, danni da alimenti, farmaci</a:t>
            </a:r>
          </a:p>
          <a:p>
            <a:pPr marL="1587" indent="-342900">
              <a:lnSpc>
                <a:spcPct val="80000"/>
              </a:lnSpc>
              <a:spcBef>
                <a:spcPts val="600"/>
              </a:spcBef>
              <a:buClrTx/>
              <a:buSzPct val="8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it-IT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2C92D91D-57F7-40F4-9D59-16B2151A6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4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8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sanitario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è tenuto a presentare referto </a:t>
            </a: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delitti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quali si debba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procedere d'ufficio</a:t>
            </a:r>
            <a:endParaRPr lang="it-IT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FE13670-51FE-461F-AE72-E03979E787B3}"/>
              </a:ext>
            </a:extLst>
          </p:cNvPr>
          <p:cNvSpPr txBox="1"/>
          <p:nvPr/>
        </p:nvSpPr>
        <p:spPr>
          <a:xfrm>
            <a:off x="183600" y="2105561"/>
            <a:ext cx="896039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contro l'incolumità individuale:</a:t>
            </a:r>
            <a:r>
              <a:rPr lang="it-IT" sz="1600" dirty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le lesioni personali dolose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600" u="sng" dirty="0">
                <a:latin typeface="Verdana" panose="020B0604030504040204" pitchFamily="34" charset="0"/>
                <a:ea typeface="Verdana" panose="020B0604030504040204" pitchFamily="34" charset="0"/>
              </a:rPr>
              <a:t>lievissime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guaribili </a:t>
            </a:r>
            <a:r>
              <a:rPr lang="it-IT" sz="1600" b="1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entro 20 giorni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600" u="sng" dirty="0">
                <a:latin typeface="Verdana" panose="020B0604030504040204" pitchFamily="34" charset="0"/>
                <a:ea typeface="Verdana" panose="020B0604030504040204" pitchFamily="34" charset="0"/>
              </a:rPr>
              <a:t>lievi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guaribili </a:t>
            </a:r>
            <a:r>
              <a:rPr lang="it-IT" sz="1600" b="1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entro 40 giorni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600" u="sng" dirty="0">
                <a:latin typeface="Verdana" panose="020B0604030504040204" pitchFamily="34" charset="0"/>
                <a:ea typeface="Verdana" panose="020B0604030504040204" pitchFamily="34" charset="0"/>
              </a:rPr>
              <a:t>gravi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la malattia </a:t>
            </a:r>
            <a:r>
              <a:rPr lang="it-IT" sz="1600" b="1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supera i 40 giorni</a:t>
            </a:r>
            <a:r>
              <a:rPr lang="it-IT" sz="1600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1600" u="sng" dirty="0">
                <a:latin typeface="Verdana" panose="020B0604030504040204" pitchFamily="34" charset="0"/>
                <a:ea typeface="Verdana" panose="020B0604030504040204" pitchFamily="34" charset="0"/>
              </a:rPr>
              <a:t>gravissime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it-IT" sz="1600" i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 malattia insanabile, perdita di senso, perdita di un organo, perdita di un arto o mutilazione equiparabile, perdita capacità procreare,  deformità del viso, perdita o grave difficoltà della favella</a:t>
            </a:r>
            <a:r>
              <a:rPr lang="it-IT" sz="1600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lesioni colpose gravi e gravissime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lesioni personali 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comunque </a:t>
            </a: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aggravate</a:t>
            </a:r>
            <a:r>
              <a:rPr lang="it-IT" sz="1600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indipendentemente dalla loro durata.</a:t>
            </a:r>
            <a:endParaRPr lang="it-I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B323A45-ACCC-1FFF-261E-1753F78D8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645" y="6492692"/>
            <a:ext cx="8169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2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535294" y="1593445"/>
            <a:ext cx="80877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sessuali</a:t>
            </a:r>
            <a:r>
              <a:rPr lang="it-IT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se commessi nei confronti del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minore di anni 18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violenza di gruppo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, commessi da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tutori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genitori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pubblico ufficiale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o </a:t>
            </a:r>
            <a:r>
              <a:rPr lang="it-IT" sz="1600" b="1" dirty="0">
                <a:latin typeface="Verdana" panose="020B0604030504040204" pitchFamily="34" charset="0"/>
                <a:ea typeface="Verdana" panose="020B0604030504040204" pitchFamily="34" charset="0"/>
              </a:rPr>
              <a:t>incaricato pubblico servizio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nell’esercizio della funzione, connessa ad altro delitto perseguibile d’ufficio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535294" y="3114940"/>
            <a:ext cx="2699778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7" indent="-342900">
              <a:lnSpc>
                <a:spcPct val="80000"/>
              </a:lnSpc>
              <a:spcBef>
                <a:spcPts val="600"/>
              </a:spcBef>
              <a:buClrTx/>
              <a:buSzPct val="80000"/>
              <a:buFont typeface="Wingdings" panose="05000000000000000000" pitchFamily="2" charset="2"/>
              <a:buChar char="Ø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di aborto</a:t>
            </a:r>
            <a:endParaRPr lang="it-IT" sz="2200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535292" y="3830060"/>
            <a:ext cx="904480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di manomissione del cadavere: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vilipendio, distruzione, occultamento</a:t>
            </a:r>
          </a:p>
        </p:txBody>
      </p:sp>
      <p:sp>
        <p:nvSpPr>
          <p:cNvPr id="33" name="Rettangolo 32"/>
          <p:cNvSpPr/>
          <p:nvPr/>
        </p:nvSpPr>
        <p:spPr>
          <a:xfrm>
            <a:off x="535292" y="4617734"/>
            <a:ext cx="860870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contro la libertà individuale: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sequestro, violenza privata, minaccia aggravata</a:t>
            </a:r>
            <a:endParaRPr lang="it-IT" sz="2200" dirty="0"/>
          </a:p>
        </p:txBody>
      </p:sp>
      <p:sp>
        <p:nvSpPr>
          <p:cNvPr id="34" name="Rettangolo 33"/>
          <p:cNvSpPr/>
          <p:nvPr/>
        </p:nvSpPr>
        <p:spPr>
          <a:xfrm>
            <a:off x="535292" y="5574232"/>
            <a:ext cx="860870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delitti contro la famiglia: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maltrattamenti in famiglia, verso fanciulli, abuso di mezzi di correzione</a:t>
            </a:r>
            <a:endParaRPr lang="it-IT" sz="2200" dirty="0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2C92D91D-57F7-40F4-9D59-16B2151A6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24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28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sanitario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è tenuto a presentare referto </a:t>
            </a: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delitti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quali si debba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procedere d'ufficio</a:t>
            </a:r>
            <a:endParaRPr lang="it-IT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D65D0F8-DB56-8E5A-69CA-B6B89502B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502" y="6478630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1" grpId="0"/>
      <p:bldP spid="32" grpId="0"/>
      <p:bldP spid="33" grpId="0"/>
      <p:bldP spid="3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767359"/>
              </p:ext>
            </p:extLst>
          </p:nvPr>
        </p:nvGraphicFramePr>
        <p:xfrm>
          <a:off x="683172" y="210207"/>
          <a:ext cx="7441323" cy="61764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3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7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8094"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/>
                        <a:t>Referto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Rapporto/Denuncia</a:t>
                      </a:r>
                    </a:p>
                    <a:p>
                      <a:pPr algn="ctr"/>
                      <a:endParaRPr lang="it-IT" sz="2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9538">
                <a:tc>
                  <a:txBody>
                    <a:bodyPr/>
                    <a:lstStyle/>
                    <a:p>
                      <a:pPr marL="0" indent="-342900" algn="ctr">
                        <a:buFont typeface="+mj-lt"/>
                        <a:buNone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Esercente una professione sanitaria </a:t>
                      </a:r>
                      <a:endParaRPr lang="it-IT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Pubblico ufficiale,</a:t>
                      </a:r>
                    </a:p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Incaricato di un pubblico servizio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414"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Delitto perseguibile d'ufficio, conosciuto in seguito a</a:t>
                      </a:r>
                    </a:p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prestazione professionale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Delitti o contravvenzioni perseguibili d'ufficio di cui "abbia notizia"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28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E' una segnalazione </a:t>
                      </a:r>
                      <a:endParaRPr lang="it-IT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E' un atto che fa fede fino a prova contraria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0414"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Esimente: esposizione a procedura penale per l'assistito </a:t>
                      </a:r>
                      <a:endParaRPr lang="it-IT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Nessun esimente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9538"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365 c.p. omissione di referto </a:t>
                      </a:r>
                      <a:endParaRPr lang="it-IT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Artt. 361, 362 c.p. </a:t>
                      </a:r>
                    </a:p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omissione denuncia reato,</a:t>
                      </a:r>
                    </a:p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art. 378 c.p. favoreggiamento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0414"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 pubblico ministero o ad ufficiale di polizia giudiziaria</a:t>
                      </a:r>
                      <a:endParaRPr lang="it-IT" sz="18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 pubblico ministero o ad ufficiale di polizia giudiziaria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6B372D60-F549-42FE-5EE9-D19DCBB3E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3" y="6478626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6952"/>
          </a:xfrm>
        </p:spPr>
        <p:txBody>
          <a:bodyPr/>
          <a:lstStyle/>
          <a:p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ESIMENTI DEL REFERTO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248306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Due</a:t>
            </a:r>
            <a:r>
              <a:rPr lang="it-IT" sz="2800" dirty="0"/>
              <a:t> </a:t>
            </a:r>
            <a:r>
              <a:rPr lang="it-IT" sz="2800" b="1" dirty="0"/>
              <a:t>condizioni</a:t>
            </a:r>
            <a:r>
              <a:rPr lang="it-IT" sz="2800" dirty="0"/>
              <a:t> in cui la Legge autorizza espressamente il professionista sanitario a </a:t>
            </a:r>
            <a:r>
              <a:rPr lang="it-IT" sz="2800" b="1" dirty="0"/>
              <a:t>non fare referto </a:t>
            </a:r>
            <a:r>
              <a:rPr lang="it-IT" sz="2800" dirty="0"/>
              <a:t>senza incorrere in nessuna pena: </a:t>
            </a:r>
          </a:p>
          <a:p>
            <a:endParaRPr lang="it-IT" sz="2800" dirty="0"/>
          </a:p>
          <a:p>
            <a:r>
              <a:rPr lang="it-IT" sz="2800" b="1" dirty="0">
                <a:solidFill>
                  <a:srgbClr val="FF0000"/>
                </a:solidFill>
              </a:rPr>
              <a:t>quando esporrebbe la persona assistita a</a:t>
            </a:r>
          </a:p>
          <a:p>
            <a:r>
              <a:rPr lang="it-IT" sz="2800" b="1" dirty="0">
                <a:solidFill>
                  <a:srgbClr val="FF0000"/>
                </a:solidFill>
              </a:rPr>
              <a:t>procedimento penale:</a:t>
            </a:r>
            <a:r>
              <a:rPr lang="it-IT" sz="2800" dirty="0"/>
              <a:t> in questo lo Stato tutela il singolo rispetto alle finalità dell’amministrazione della giustizia </a:t>
            </a:r>
          </a:p>
          <a:p>
            <a:endParaRPr lang="it-IT" sz="2800" dirty="0"/>
          </a:p>
          <a:p>
            <a:r>
              <a:rPr lang="it-IT" sz="2800" b="1" dirty="0">
                <a:solidFill>
                  <a:srgbClr val="FF0000"/>
                </a:solidFill>
              </a:rPr>
              <a:t>stato di necessità</a:t>
            </a:r>
            <a:r>
              <a:rPr lang="it-IT" sz="2800" dirty="0"/>
              <a:t>: per salvaguardare sé o un prossimo congiunto da un grave e inevitabile nocumento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4E70464-6197-592D-8E93-34AEB7126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3" y="6478630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6952"/>
          </a:xfrm>
        </p:spPr>
        <p:txBody>
          <a:bodyPr/>
          <a:lstStyle/>
          <a:p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</a:rPr>
              <a:t>DENUNCIA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7200" y="1408386"/>
            <a:ext cx="839251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it-IT" sz="3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denuncia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 di reato</a:t>
            </a:r>
          </a:p>
          <a:p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it-IT" sz="4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HA ESIMENTI</a:t>
            </a:r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endParaRPr lang="it-IT" sz="3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va inoltrata </a:t>
            </a:r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sempre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, anche se può esporre il proprio assistito ad un procedimento penale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3646E34-701F-85FB-E4B8-DAFE5768D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1" y="6478631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336331" y="256032"/>
            <a:ext cx="8544910" cy="626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341313" lvl="0" indent="-341313" eaLnBrk="0" hangingPunct="0">
              <a:lnSpc>
                <a:spcPct val="80000"/>
              </a:lnSpc>
              <a:spcBef>
                <a:spcPts val="600"/>
              </a:spcBef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sz="3200" b="1" dirty="0">
                <a:latin typeface="+mj-lt"/>
              </a:rPr>
              <a:t>Art. 334 c.p.p.- Referto </a:t>
            </a:r>
            <a:br>
              <a:rPr lang="it-IT" sz="3200" b="1" dirty="0">
                <a:latin typeface="+mj-lt"/>
              </a:rPr>
            </a:br>
            <a:r>
              <a:rPr lang="it-IT" sz="3200" dirty="0">
                <a:latin typeface="+mj-lt"/>
              </a:rPr>
              <a:t>Chi ha l'obbligo del referto deve farlo pervenire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entro 48 ore </a:t>
            </a:r>
            <a:r>
              <a:rPr lang="it-IT" sz="3200" dirty="0">
                <a:latin typeface="+mj-lt"/>
              </a:rPr>
              <a:t>o, se vi è pericolo nel ritardo, immediatamente al pubblico ministero o a qualsiasi ufficiale di polizia giudiziaria del luogo in cui ha prestato la propria opera o assistenza o, in loro mancanza, all'ufficiale di polizia giudiziaria più vicino.</a:t>
            </a:r>
          </a:p>
          <a:p>
            <a:pPr lvl="0" eaLnBrk="0" hangingPunct="0">
              <a:lnSpc>
                <a:spcPct val="80000"/>
              </a:lnSpc>
              <a:spcBef>
                <a:spcPts val="600"/>
              </a:spcBef>
              <a:buClr>
                <a:srgbClr val="3366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it-IT" sz="3200" dirty="0">
              <a:latin typeface="+mj-lt"/>
            </a:endParaRPr>
          </a:p>
          <a:p>
            <a:pPr marL="341313" indent="-341313" eaLnBrk="0" hangingPunct="0">
              <a:lnSpc>
                <a:spcPct val="80000"/>
              </a:lnSpc>
              <a:spcBef>
                <a:spcPts val="600"/>
              </a:spcBef>
              <a:buClr>
                <a:srgbClr val="3366FF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sz="3200" dirty="0">
                <a:latin typeface="+mj-lt"/>
              </a:rPr>
              <a:t>In caso di interventi di 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più sanitari</a:t>
            </a:r>
            <a:r>
              <a:rPr lang="it-IT" sz="3200" dirty="0">
                <a:latin typeface="+mj-lt"/>
              </a:rPr>
              <a:t>, ciascuno potrà presentare un singolo referto oppure procedere ad una comune compilazione di un unico referto, sottoscritto da tutti gli intervenuti</a:t>
            </a:r>
            <a:r>
              <a:rPr lang="it-IT" sz="32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.</a:t>
            </a:r>
          </a:p>
          <a:p>
            <a:pPr lvl="0" eaLnBrk="0" hangingPunct="0">
              <a:lnSpc>
                <a:spcPct val="80000"/>
              </a:lnSpc>
              <a:spcBef>
                <a:spcPts val="600"/>
              </a:spcBef>
              <a:buClr>
                <a:srgbClr val="3366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it-IT" sz="3600" b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46A5BD1-ED5B-7989-6C90-2D18B7882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0" y="6478627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44043" y="1939793"/>
            <a:ext cx="807415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E’ una </a:t>
            </a:r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attestazione scritta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  finalizzata a </a:t>
            </a:r>
          </a:p>
          <a:p>
            <a:pPr algn="ctr"/>
            <a:r>
              <a:rPr lang="it-IT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provare la verità di fatti  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pertinenti alle specifiche  competenze  sanitarie </a:t>
            </a:r>
          </a:p>
          <a:p>
            <a:pPr algn="ctr"/>
            <a:r>
              <a:rPr lang="it-IT" sz="3600" b="1" dirty="0">
                <a:latin typeface="Verdana" panose="020B0604030504040204" pitchFamily="34" charset="0"/>
                <a:ea typeface="Verdana" panose="020B0604030504040204" pitchFamily="34" charset="0"/>
              </a:rPr>
              <a:t>rilevabili direttamente </a:t>
            </a:r>
            <a:r>
              <a:rPr lang="it-IT" sz="3600" dirty="0">
                <a:latin typeface="Verdana" panose="020B0604030504040204" pitchFamily="34" charset="0"/>
                <a:ea typeface="Verdana" panose="020B0604030504040204" pitchFamily="34" charset="0"/>
              </a:rPr>
              <a:t>dal medico nell’esercizio della professione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0489B8-C3F3-4D63-B4D8-DFF4DA26EE8B}"/>
              </a:ext>
            </a:extLst>
          </p:cNvPr>
          <p:cNvSpPr txBox="1"/>
          <p:nvPr/>
        </p:nvSpPr>
        <p:spPr>
          <a:xfrm>
            <a:off x="567039" y="405488"/>
            <a:ext cx="802816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5400" b="1" dirty="0">
                <a:latin typeface="Verdana" panose="020B0604030504040204" pitchFamily="34" charset="0"/>
                <a:ea typeface="Verdana" panose="020B0604030504040204" pitchFamily="34" charset="0"/>
              </a:rPr>
              <a:t>Il certificato medico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E6E5B73-0691-B626-A88C-824C895C0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572" y="6478631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ttangolo 2"/>
          <p:cNvSpPr>
            <a:spLocks noChangeArrowheads="1"/>
          </p:cNvSpPr>
          <p:nvPr/>
        </p:nvSpPr>
        <p:spPr bwMode="auto">
          <a:xfrm>
            <a:off x="649061" y="1920512"/>
            <a:ext cx="813162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Il certificato è destinato ad avere </a:t>
            </a:r>
          </a:p>
          <a:p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rilevanza giuridica </a:t>
            </a: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e/o </a:t>
            </a:r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amministrativa</a:t>
            </a: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 nei confronti di terzi relativamente a fatti che </a:t>
            </a:r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 medico accerta come veri</a:t>
            </a:r>
            <a:endParaRPr lang="it-IT" sz="2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it-IT" sz="2800" dirty="0">
              <a:solidFill>
                <a:srgbClr val="DA575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La certificazione di qualsivoglia condizione deve </a:t>
            </a:r>
            <a:r>
              <a:rPr lang="it-IT" sz="2800" b="1" dirty="0">
                <a:latin typeface="Verdana" panose="020B0604030504040204" pitchFamily="34" charset="0"/>
                <a:ea typeface="Verdana" panose="020B0604030504040204" pitchFamily="34" charset="0"/>
              </a:rPr>
              <a:t>sempre e comunque </a:t>
            </a:r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essere </a:t>
            </a:r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preceduta dalla valutazione clinica del paziente</a:t>
            </a:r>
            <a:r>
              <a:rPr lang="it-IT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57031" y="95171"/>
            <a:ext cx="707597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5400" dirty="0">
                <a:latin typeface="Verdana" panose="020B0604030504040204" pitchFamily="34" charset="0"/>
                <a:ea typeface="Verdana" panose="020B0604030504040204" pitchFamily="34" charset="0"/>
              </a:rPr>
              <a:t>Il certificato medico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719B7F9-CE31-C41A-2F9A-5B02824D2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5703" y="649269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FFFFCC"/>
            </a:gs>
            <a:gs pos="100000">
              <a:schemeClr val="bg1">
                <a:shade val="30000"/>
                <a:satMod val="200000"/>
                <a:lumMod val="71000"/>
                <a:lumOff val="29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87959349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93056" y="288355"/>
            <a:ext cx="3238500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PRESCRIZIONE  FARMACI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3C403ED-8454-8051-835B-16336192ED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5702" y="6217865"/>
            <a:ext cx="1408298" cy="640135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ttangolo 2"/>
          <p:cNvSpPr>
            <a:spLocks noChangeArrowheads="1"/>
          </p:cNvSpPr>
          <p:nvPr/>
        </p:nvSpPr>
        <p:spPr bwMode="auto">
          <a:xfrm>
            <a:off x="539750" y="2151727"/>
            <a:ext cx="81105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Il </a:t>
            </a:r>
            <a:r>
              <a:rPr lang="it-IT" sz="3200" b="1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Codice Deontologico 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impone al medico di redigere certificati </a:t>
            </a:r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solo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 con affermazioni che derivano da </a:t>
            </a:r>
            <a:r>
              <a:rPr lang="it-IT" sz="32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constatazioni dirette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just"/>
            <a:endParaRPr lang="it-IT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057031" y="68687"/>
            <a:ext cx="707597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5400" dirty="0">
                <a:latin typeface="Verdana" panose="020B0604030504040204" pitchFamily="34" charset="0"/>
                <a:ea typeface="Verdana" panose="020B0604030504040204" pitchFamily="34" charset="0"/>
              </a:rPr>
              <a:t>Il certificato medico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62B6D64-25F3-5E08-2A08-58D33D2EC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635" y="6478630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457200" y="391830"/>
            <a:ext cx="8229600" cy="1143000"/>
          </a:xfrm>
        </p:spPr>
        <p:txBody>
          <a:bodyPr/>
          <a:lstStyle/>
          <a:p>
            <a:pPr eaLnBrk="1" hangingPunct="1"/>
            <a:r>
              <a:rPr lang="it-IT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Codice deontologico</a:t>
            </a:r>
          </a:p>
        </p:txBody>
      </p:sp>
      <p:sp>
        <p:nvSpPr>
          <p:cNvPr id="21507" name="Rettangolo 2"/>
          <p:cNvSpPr>
            <a:spLocks noChangeArrowheads="1"/>
          </p:cNvSpPr>
          <p:nvPr/>
        </p:nvSpPr>
        <p:spPr bwMode="auto">
          <a:xfrm>
            <a:off x="605631" y="2203674"/>
            <a:ext cx="7932737" cy="368750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80000" rIns="180000" bIns="180000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Art. 24</a:t>
            </a:r>
            <a:endParaRPr lang="it-IT" sz="2400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Certificazione</a:t>
            </a:r>
            <a:endParaRPr lang="it-IT" sz="2400" dirty="0">
              <a:solidFill>
                <a:schemeClr val="tx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defRPr/>
            </a:pPr>
            <a:endParaRPr lang="it-IT" sz="2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defRPr/>
            </a:pP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Il medico è tenuto a rilasciare alla persona assistita certificazioni relative allo stato di salute che attestino in modo puntuale e diligente i </a:t>
            </a: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dati</a:t>
            </a:r>
            <a:r>
              <a:rPr lang="it-IT" sz="2400" b="1" u="sng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 </a:t>
            </a:r>
            <a:r>
              <a:rPr lang="it-IT" sz="24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anamnestici raccolti e/o i rilievi clinici direttamente constatati od  oggettivamente documentati</a:t>
            </a:r>
            <a:r>
              <a:rPr lang="it-IT" sz="2400" dirty="0"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 </a:t>
            </a:r>
            <a:endParaRPr lang="it-IT" sz="28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CF6688C-CDA7-553A-A718-60018C532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6468" y="6480238"/>
            <a:ext cx="816935" cy="3718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98586" y="128588"/>
            <a:ext cx="4645025" cy="62452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2259013" y="268288"/>
            <a:ext cx="1654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Dott. ROSSI MARIO</a:t>
            </a:r>
          </a:p>
          <a:p>
            <a:pPr algn="ctr"/>
            <a:r>
              <a:rPr lang="it-IT" sz="700" dirty="0">
                <a:latin typeface="Times New Roman" pitchFamily="18" charset="0"/>
                <a:cs typeface="Times New Roman" pitchFamily="18" charset="0"/>
              </a:rPr>
              <a:t>cod. </a:t>
            </a:r>
            <a:r>
              <a:rPr lang="it-IT" sz="700" dirty="0" err="1">
                <a:latin typeface="Times New Roman" pitchFamily="18" charset="0"/>
                <a:cs typeface="Times New Roman" pitchFamily="18" charset="0"/>
              </a:rPr>
              <a:t>fisc</a:t>
            </a:r>
            <a:r>
              <a:rPr lang="it-IT" sz="700" dirty="0">
                <a:latin typeface="Times New Roman" pitchFamily="18" charset="0"/>
                <a:cs typeface="Times New Roman" pitchFamily="18" charset="0"/>
              </a:rPr>
              <a:t>. XXXXXXXXXXXXXXXX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Medico Chirurgo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Via Roma 13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40100 – RAVENNA – (RA)</a:t>
            </a:r>
          </a:p>
        </p:txBody>
      </p:sp>
      <p:sp>
        <p:nvSpPr>
          <p:cNvPr id="8" name="Figura a mano libera 7"/>
          <p:cNvSpPr/>
          <p:nvPr/>
        </p:nvSpPr>
        <p:spPr>
          <a:xfrm>
            <a:off x="2578100" y="203835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4326986" y="823705"/>
            <a:ext cx="222528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Ravenna,  02/04/2024</a:t>
            </a:r>
          </a:p>
        </p:txBody>
      </p: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2614613" y="2414588"/>
            <a:ext cx="35575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p/ paracetamolo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1 gr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3089275" y="3200400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ogni 8 ore per 4 gg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64253" y="4865808"/>
            <a:ext cx="355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latin typeface="Bradley Hand ITC" pitchFamily="66" charset="0"/>
              </a:rPr>
              <a:t>Mario Rossi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3121025" y="2765425"/>
            <a:ext cx="1385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 scatola</a:t>
            </a:r>
            <a:endParaRPr lang="it-IT" sz="2400" b="1" dirty="0">
              <a:latin typeface="Calibri" pitchFamily="34" charset="0"/>
            </a:endParaRPr>
          </a:p>
        </p:txBody>
      </p: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2511425" y="17430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Sig.   Pinco  Pallino</a:t>
            </a:r>
          </a:p>
        </p:txBody>
      </p:sp>
      <p:sp>
        <p:nvSpPr>
          <p:cNvPr id="20" name="Fumetto 1 19"/>
          <p:cNvSpPr/>
          <p:nvPr/>
        </p:nvSpPr>
        <p:spPr>
          <a:xfrm>
            <a:off x="6979960" y="49412"/>
            <a:ext cx="2164039" cy="1436686"/>
          </a:xfrm>
          <a:prstGeom prst="wedgeRectCallout">
            <a:avLst>
              <a:gd name="adj1" fmla="val -213368"/>
              <a:gd name="adj2" fmla="val -7968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intestazione del medico con </a:t>
            </a:r>
            <a:r>
              <a:rPr lang="it-IT" sz="1400" b="1" dirty="0">
                <a:solidFill>
                  <a:srgbClr val="DA5757"/>
                </a:solidFill>
              </a:rPr>
              <a:t>titoli, codice fiscale, indirizzo, telefono  </a:t>
            </a:r>
          </a:p>
        </p:txBody>
      </p:sp>
      <p:sp>
        <p:nvSpPr>
          <p:cNvPr id="21" name="Fumetto 1 20"/>
          <p:cNvSpPr/>
          <p:nvPr/>
        </p:nvSpPr>
        <p:spPr>
          <a:xfrm>
            <a:off x="326137" y="3730827"/>
            <a:ext cx="2052638" cy="868363"/>
          </a:xfrm>
          <a:prstGeom prst="wedgeRectCallout">
            <a:avLst>
              <a:gd name="adj1" fmla="val 77189"/>
              <a:gd name="adj2" fmla="val -156775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nome  commerciale del farmaco o del principio attivo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2" name="Fumetto 1 21"/>
          <p:cNvSpPr/>
          <p:nvPr/>
        </p:nvSpPr>
        <p:spPr>
          <a:xfrm>
            <a:off x="326137" y="1051916"/>
            <a:ext cx="1561545" cy="868363"/>
          </a:xfrm>
          <a:prstGeom prst="wedgeRectCallout">
            <a:avLst>
              <a:gd name="adj1" fmla="val 231158"/>
              <a:gd name="adj2" fmla="val -47086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data di compilazione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e luogo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3" name="Fumetto 1 22"/>
          <p:cNvSpPr/>
          <p:nvPr/>
        </p:nvSpPr>
        <p:spPr>
          <a:xfrm>
            <a:off x="4804302" y="5861049"/>
            <a:ext cx="2350213" cy="868363"/>
          </a:xfrm>
          <a:prstGeom prst="wedgeRectCallout">
            <a:avLst>
              <a:gd name="adj1" fmla="val -64669"/>
              <a:gd name="adj2" fmla="val -115825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firma autografa del medico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2" name="Fumetto 1 31"/>
          <p:cNvSpPr/>
          <p:nvPr/>
        </p:nvSpPr>
        <p:spPr>
          <a:xfrm>
            <a:off x="6539786" y="2414588"/>
            <a:ext cx="2350213" cy="868363"/>
          </a:xfrm>
          <a:prstGeom prst="wedgeRectCallout">
            <a:avLst>
              <a:gd name="adj1" fmla="val -106278"/>
              <a:gd name="adj2" fmla="val -76337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Intestatario della ricetta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Fumetto 1 32"/>
          <p:cNvSpPr/>
          <p:nvPr/>
        </p:nvSpPr>
        <p:spPr>
          <a:xfrm>
            <a:off x="7178972" y="4866045"/>
            <a:ext cx="1766013" cy="868363"/>
          </a:xfrm>
          <a:prstGeom prst="wedgeRectCallout">
            <a:avLst>
              <a:gd name="adj1" fmla="val -207091"/>
              <a:gd name="adj2" fmla="val -203576"/>
            </a:avLst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rgbClr val="DA5757"/>
                </a:solidFill>
              </a:rPr>
              <a:t>posologia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4" name="Ovale 33"/>
          <p:cNvSpPr/>
          <p:nvPr/>
        </p:nvSpPr>
        <p:spPr>
          <a:xfrm>
            <a:off x="3121025" y="2765425"/>
            <a:ext cx="283357" cy="3563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3B5833C-9954-8D04-090B-CE0DE6AE0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4919" y="64861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24" grpId="0"/>
      <p:bldP spid="20" grpId="0" animBg="1"/>
      <p:bldP spid="21" grpId="0" animBg="1"/>
      <p:bldP spid="22" grpId="0" animBg="1"/>
      <p:bldP spid="23" grpId="0" animBg="1"/>
      <p:bldP spid="32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72646" y="104775"/>
            <a:ext cx="4645025" cy="62452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2259013" y="268288"/>
            <a:ext cx="1654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Dott. ROSSI MARIO</a:t>
            </a:r>
          </a:p>
          <a:p>
            <a:pPr algn="ctr"/>
            <a:r>
              <a:rPr lang="it-IT" sz="700" dirty="0">
                <a:latin typeface="Times New Roman" pitchFamily="18" charset="0"/>
                <a:cs typeface="Times New Roman" pitchFamily="18" charset="0"/>
              </a:rPr>
              <a:t>cod. </a:t>
            </a:r>
            <a:r>
              <a:rPr lang="it-IT" sz="700" dirty="0" err="1">
                <a:latin typeface="Times New Roman" pitchFamily="18" charset="0"/>
                <a:cs typeface="Times New Roman" pitchFamily="18" charset="0"/>
              </a:rPr>
              <a:t>fisc</a:t>
            </a:r>
            <a:r>
              <a:rPr lang="it-IT" sz="700" dirty="0">
                <a:latin typeface="Times New Roman" pitchFamily="18" charset="0"/>
                <a:cs typeface="Times New Roman" pitchFamily="18" charset="0"/>
              </a:rPr>
              <a:t>. XXXXXXXXXXXXXXXX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Medico Chirurgo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Via Roma 13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40100 – RAVENNA – (RA)</a:t>
            </a:r>
          </a:p>
        </p:txBody>
      </p:sp>
      <p:sp>
        <p:nvSpPr>
          <p:cNvPr id="8" name="Figura a mano libera 7"/>
          <p:cNvSpPr/>
          <p:nvPr/>
        </p:nvSpPr>
        <p:spPr>
          <a:xfrm>
            <a:off x="2578100" y="203835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4326988" y="823705"/>
            <a:ext cx="222528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Ravenna,  02/04/2024</a:t>
            </a:r>
          </a:p>
        </p:txBody>
      </p: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2614613" y="2414588"/>
            <a:ext cx="40407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p/  </a:t>
            </a:r>
            <a:r>
              <a:rPr lang="it-IT" sz="2000" b="1" dirty="0">
                <a:latin typeface="Bradley Hand ITC" pitchFamily="66" charset="0"/>
              </a:rPr>
              <a:t>acido acetilsalicilico </a:t>
            </a:r>
            <a:r>
              <a:rPr lang="it-IT" sz="2000" b="1" dirty="0" err="1">
                <a:latin typeface="Bradley Hand ITC" pitchFamily="66" charset="0"/>
              </a:rPr>
              <a:t>cpr</a:t>
            </a:r>
            <a:r>
              <a:rPr lang="it-IT" sz="2000" b="1" dirty="0">
                <a:latin typeface="Bradley Hand ITC" pitchFamily="66" charset="0"/>
              </a:rPr>
              <a:t> 100 mg</a:t>
            </a:r>
          </a:p>
          <a:p>
            <a:r>
              <a:rPr lang="it-IT" sz="2400" b="1" dirty="0">
                <a:latin typeface="Bradley Hand ITC" pitchFamily="66" charset="0"/>
              </a:rPr>
              <a:t> 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3075617" y="3526242"/>
            <a:ext cx="14963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000" b="1" dirty="0">
                <a:latin typeface="Bradley Hand ITC" pitchFamily="66" charset="0"/>
              </a:rPr>
              <a:t>1 </a:t>
            </a:r>
            <a:r>
              <a:rPr lang="it-IT" sz="2000" b="1" dirty="0" err="1">
                <a:latin typeface="Bradley Hand ITC" pitchFamily="66" charset="0"/>
              </a:rPr>
              <a:t>cpr</a:t>
            </a:r>
            <a:r>
              <a:rPr lang="it-IT" sz="2000" b="1" dirty="0">
                <a:latin typeface="Bradley Hand ITC" pitchFamily="66" charset="0"/>
              </a:rPr>
              <a:t> al di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49538" y="4749800"/>
            <a:ext cx="355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latin typeface="Bradley Hand ITC" pitchFamily="66" charset="0"/>
              </a:rPr>
              <a:t>Mario Rossi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3121025" y="2863841"/>
            <a:ext cx="11865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b="1" dirty="0">
                <a:latin typeface="Bradley Hand ITC" pitchFamily="66" charset="0"/>
              </a:rPr>
              <a:t>1  scatola</a:t>
            </a:r>
            <a:endParaRPr lang="it-IT" sz="2000" b="1" dirty="0">
              <a:latin typeface="Calibri" pitchFamily="34" charset="0"/>
            </a:endParaRPr>
          </a:p>
        </p:txBody>
      </p: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2511425" y="17430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Sig.   Pinco  Pallino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219959" y="5820528"/>
            <a:ext cx="6332318" cy="830997"/>
          </a:xfrm>
          <a:prstGeom prst="rect">
            <a:avLst/>
          </a:prstGeom>
          <a:solidFill>
            <a:srgbClr val="FFFF00">
              <a:alpha val="41000"/>
            </a:srgbClr>
          </a:solidFill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R</a:t>
            </a:r>
            <a:r>
              <a:rPr lang="it-IT" sz="2400" b="1" dirty="0"/>
              <a:t>icetta </a:t>
            </a:r>
            <a:r>
              <a:rPr lang="it-IT" sz="2400" b="1" dirty="0">
                <a:solidFill>
                  <a:srgbClr val="FF0000"/>
                </a:solidFill>
              </a:rPr>
              <a:t>R</a:t>
            </a:r>
            <a:r>
              <a:rPr lang="it-IT" sz="2400" b="1" dirty="0"/>
              <a:t>ipetibile</a:t>
            </a:r>
          </a:p>
          <a:p>
            <a:r>
              <a:rPr lang="it-IT" sz="2400" dirty="0"/>
              <a:t>la ricetta è </a:t>
            </a:r>
            <a:r>
              <a:rPr lang="it-IT" sz="2400" b="1" dirty="0">
                <a:solidFill>
                  <a:srgbClr val="FF0000"/>
                </a:solidFill>
              </a:rPr>
              <a:t>ripetibile per 10 volte in 6 mesi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A714C85-52C8-42AB-9721-4ACD3D949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254" y="6476612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185988" y="128588"/>
            <a:ext cx="4645025" cy="624522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2259013" y="268288"/>
            <a:ext cx="1654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100" b="1" dirty="0">
                <a:latin typeface="Times New Roman" pitchFamily="18" charset="0"/>
                <a:cs typeface="Times New Roman" pitchFamily="18" charset="0"/>
              </a:rPr>
              <a:t>Dott. ROSSI MARIO</a:t>
            </a:r>
          </a:p>
          <a:p>
            <a:pPr algn="ctr"/>
            <a:r>
              <a:rPr lang="it-IT" sz="700" dirty="0">
                <a:latin typeface="Times New Roman" pitchFamily="18" charset="0"/>
                <a:cs typeface="Times New Roman" pitchFamily="18" charset="0"/>
              </a:rPr>
              <a:t>cod. </a:t>
            </a:r>
            <a:r>
              <a:rPr lang="it-IT" sz="700" dirty="0" err="1">
                <a:latin typeface="Times New Roman" pitchFamily="18" charset="0"/>
                <a:cs typeface="Times New Roman" pitchFamily="18" charset="0"/>
              </a:rPr>
              <a:t>fisc</a:t>
            </a:r>
            <a:r>
              <a:rPr lang="it-IT" sz="700" dirty="0">
                <a:latin typeface="Times New Roman" pitchFamily="18" charset="0"/>
                <a:cs typeface="Times New Roman" pitchFamily="18" charset="0"/>
              </a:rPr>
              <a:t>. XXXXXXXXXXXXXXXX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Medico Chirurgo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Via Roma13</a:t>
            </a:r>
          </a:p>
          <a:p>
            <a:pPr algn="ctr"/>
            <a:r>
              <a:rPr lang="it-IT" sz="1000" dirty="0">
                <a:latin typeface="Times New Roman" pitchFamily="18" charset="0"/>
                <a:cs typeface="Times New Roman" pitchFamily="18" charset="0"/>
              </a:rPr>
              <a:t>40100 – RAVENNA – (RA)</a:t>
            </a:r>
          </a:p>
        </p:txBody>
      </p:sp>
      <p:sp>
        <p:nvSpPr>
          <p:cNvPr id="8" name="Figura a mano libera 7"/>
          <p:cNvSpPr/>
          <p:nvPr/>
        </p:nvSpPr>
        <p:spPr>
          <a:xfrm>
            <a:off x="2578100" y="203835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 rot="176382">
            <a:off x="4320576" y="823705"/>
            <a:ext cx="222528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Ravenna,  02/04/2024</a:t>
            </a:r>
          </a:p>
        </p:txBody>
      </p: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2614613" y="2414588"/>
            <a:ext cx="35575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p/  paracetamolo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1 gr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3008313" y="3366293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1 </a:t>
            </a:r>
            <a:r>
              <a:rPr lang="it-IT" sz="2400" b="1" dirty="0" err="1">
                <a:latin typeface="Bradley Hand ITC" pitchFamily="66" charset="0"/>
              </a:rPr>
              <a:t>cpr</a:t>
            </a:r>
            <a:r>
              <a:rPr lang="it-IT" sz="2400" b="1" dirty="0">
                <a:latin typeface="Bradley Hand ITC" pitchFamily="66" charset="0"/>
              </a:rPr>
              <a:t> ogni 8 ore per 4 gg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49538" y="4749800"/>
            <a:ext cx="355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latin typeface="Bradley Hand ITC" pitchFamily="66" charset="0"/>
              </a:rPr>
              <a:t>Mario Rossi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3121025" y="2765425"/>
            <a:ext cx="18646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2  confezioni</a:t>
            </a:r>
            <a:endParaRPr lang="it-IT" sz="2400" b="1" dirty="0">
              <a:latin typeface="Calibri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22824" y="5365459"/>
            <a:ext cx="8609428" cy="1200329"/>
          </a:xfrm>
          <a:prstGeom prst="rect">
            <a:avLst/>
          </a:prstGeom>
          <a:solidFill>
            <a:srgbClr val="FFFF00">
              <a:alpha val="41000"/>
            </a:srgb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atin typeface="+mn-lt"/>
                <a:cs typeface="+mn-cs"/>
              </a:rPr>
              <a:t>se il medico indica espressamente un numero di confezioni di medicinale superiore all’unità, la </a:t>
            </a: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ricetta diventa “Non Ripetibile”  utilizzabile solo una volta</a:t>
            </a:r>
          </a:p>
        </p:txBody>
      </p:sp>
      <p:sp>
        <p:nvSpPr>
          <p:cNvPr id="17" name="Ovale 16"/>
          <p:cNvSpPr/>
          <p:nvPr/>
        </p:nvSpPr>
        <p:spPr>
          <a:xfrm>
            <a:off x="3008313" y="2784475"/>
            <a:ext cx="520700" cy="508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4" name="CasellaDiTesto 23"/>
          <p:cNvSpPr txBox="1">
            <a:spLocks noChangeArrowheads="1"/>
          </p:cNvSpPr>
          <p:nvPr/>
        </p:nvSpPr>
        <p:spPr bwMode="auto">
          <a:xfrm>
            <a:off x="2511425" y="1743075"/>
            <a:ext cx="3557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 dirty="0">
                <a:latin typeface="Bradley Hand ITC" pitchFamily="66" charset="0"/>
              </a:rPr>
              <a:t>Sig.   Pinco  Pallino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89BDEEA-F05A-053F-711A-63776AA21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784" y="-9953"/>
            <a:ext cx="816935" cy="37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2" grpId="1"/>
      <p:bldP spid="15" grpId="0" animBg="1"/>
      <p:bldP spid="15" grpId="1" animBg="1"/>
      <p:bldP spid="17" grpId="0" animBg="1"/>
      <p:bldP spid="17" grpId="1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6163</TotalTime>
  <Words>1852</Words>
  <Application>Microsoft Office PowerPoint</Application>
  <PresentationFormat>Presentazione su schermo (4:3)</PresentationFormat>
  <Paragraphs>293</Paragraphs>
  <Slides>61</Slides>
  <Notes>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61</vt:i4>
      </vt:variant>
    </vt:vector>
  </HeadingPairs>
  <TitlesOfParts>
    <vt:vector size="69" baseType="lpstr">
      <vt:lpstr>Arial</vt:lpstr>
      <vt:lpstr>Bradley Hand ITC</vt:lpstr>
      <vt:lpstr>Calibri</vt:lpstr>
      <vt:lpstr>Times New Roman</vt:lpstr>
      <vt:lpstr>Verdana</vt:lpstr>
      <vt:lpstr>Wingdings</vt:lpstr>
      <vt:lpstr>Tema di Office</vt:lpstr>
      <vt:lpstr>Acrobat 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Ricetta dematerializzata La ricetta elettronica è andata in vigore il 1° gennaio 2016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PRESCRIZIONE  MEDICINALI STUPEFACENTI</vt:lpstr>
      <vt:lpstr>PRESCRIZIONE  MEDICINALI STUPEFACENTI a seconda della sezione di appartenenza</vt:lpstr>
      <vt:lpstr>ATTENZIONE</vt:lpstr>
      <vt:lpstr>Presentazione standard di PowerPoint</vt:lpstr>
      <vt:lpstr>TRAMADOLO</vt:lpstr>
      <vt:lpstr>PRESCRIZIONE DI PREPARATI VEGETALI A BASE DI CANNABIS SATIVA</vt:lpstr>
      <vt:lpstr>Presentazione standard di PowerPoint</vt:lpstr>
      <vt:lpstr>FARMACI CHE RICHIEDONO PRESCRIZIONI PARTICOLARI</vt:lpstr>
      <vt:lpstr>Presentazione standard di PowerPoint</vt:lpstr>
      <vt:lpstr>Presentazione standard di PowerPoint</vt:lpstr>
      <vt:lpstr>Presentazione standard di PowerPoint</vt:lpstr>
      <vt:lpstr>Off label  Consenso informato Ricetta su ricettario personale</vt:lpstr>
      <vt:lpstr>Presentazione standard di PowerPoint</vt:lpstr>
      <vt:lpstr>Presentazione standard di PowerPoint</vt:lpstr>
      <vt:lpstr>Ricetta del SSN -SSR</vt:lpstr>
      <vt:lpstr>Ricetta del SSN dematerializzata</vt:lpstr>
      <vt:lpstr>Presentazione standard di PowerPoint</vt:lpstr>
      <vt:lpstr>Accesso a sistema Ts per prescrizioni dema e certificazioni</vt:lpstr>
      <vt:lpstr>Esclusi dalla dematerializzata</vt:lpstr>
      <vt:lpstr>Presentazione standard di PowerPoint</vt:lpstr>
      <vt:lpstr>Presentazione standard di PowerPoint</vt:lpstr>
      <vt:lpstr>   farmaci stupefacenti    </vt:lpstr>
      <vt:lpstr>Prescrizioni a carico del SSN - SSR</vt:lpstr>
      <vt:lpstr>Prescrizioni a carico del SSN - SSR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DOVERE DI INFORMATIVA</vt:lpstr>
      <vt:lpstr>Il referto </vt:lpstr>
      <vt:lpstr>Denuncia o rapporto  </vt:lpstr>
      <vt:lpstr>Presentazione standard di PowerPoint</vt:lpstr>
      <vt:lpstr>Presentazione standard di PowerPoint</vt:lpstr>
      <vt:lpstr>Delitto perseguibile d’ufficio</vt:lpstr>
      <vt:lpstr>Il sanitario non è tenuto a presentare referto per i delitti per i quali si debba procedere d'ufficio:</vt:lpstr>
      <vt:lpstr>Presentazione standard di PowerPoint</vt:lpstr>
      <vt:lpstr>Presentazione standard di PowerPoint</vt:lpstr>
      <vt:lpstr>Presentazione standard di PowerPoint</vt:lpstr>
      <vt:lpstr>ESIMENTI DEL REFERTO</vt:lpstr>
      <vt:lpstr>DENUNCIA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Codice deontologico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Ricetta non a carico del SSR</dc:title>
  <dc:creator>Stefano Falcinelli</dc:creator>
  <cp:lastModifiedBy>Elena Bazzocchi</cp:lastModifiedBy>
  <cp:revision>173</cp:revision>
  <dcterms:created xsi:type="dcterms:W3CDTF">2014-03-09T18:47:01Z</dcterms:created>
  <dcterms:modified xsi:type="dcterms:W3CDTF">2024-04-03T19:25:45Z</dcterms:modified>
  <cp:contentStatus>Finale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