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8" r:id="rId2"/>
    <p:sldId id="260" r:id="rId3"/>
    <p:sldId id="272" r:id="rId4"/>
    <p:sldId id="281" r:id="rId5"/>
    <p:sldId id="276" r:id="rId6"/>
    <p:sldId id="277" r:id="rId7"/>
    <p:sldId id="275" r:id="rId8"/>
    <p:sldId id="282" r:id="rId9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1E4E21-E194-47FA-81BB-798DB9FD0016}" v="75" dt="2024-05-27T10:15:47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89" autoAdjust="0"/>
  </p:normalViewPr>
  <p:slideViewPr>
    <p:cSldViewPr snapToGrid="0" snapToObjects="1">
      <p:cViewPr varScale="1">
        <p:scale>
          <a:sx n="78" d="100"/>
          <a:sy n="78" d="100"/>
        </p:scale>
        <p:origin x="1594" y="12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rgio Papale" userId="6890d1195af83846" providerId="LiveId" clId="{2C1E4E21-E194-47FA-81BB-798DB9FD0016}"/>
    <pc:docChg chg="custSel addSld delSld modSld">
      <pc:chgData name="Giorgio Papale" userId="6890d1195af83846" providerId="LiveId" clId="{2C1E4E21-E194-47FA-81BB-798DB9FD0016}" dt="2024-05-27T10:18:09.743" v="149" actId="1076"/>
      <pc:docMkLst>
        <pc:docMk/>
      </pc:docMkLst>
      <pc:sldChg chg="del">
        <pc:chgData name="Giorgio Papale" userId="6890d1195af83846" providerId="LiveId" clId="{2C1E4E21-E194-47FA-81BB-798DB9FD0016}" dt="2024-05-27T10:01:53.008" v="25" actId="47"/>
        <pc:sldMkLst>
          <pc:docMk/>
          <pc:sldMk cId="541938242" sldId="256"/>
        </pc:sldMkLst>
      </pc:sldChg>
      <pc:sldChg chg="del">
        <pc:chgData name="Giorgio Papale" userId="6890d1195af83846" providerId="LiveId" clId="{2C1E4E21-E194-47FA-81BB-798DB9FD0016}" dt="2024-05-27T10:01:53.008" v="25" actId="47"/>
        <pc:sldMkLst>
          <pc:docMk/>
          <pc:sldMk cId="3740562192" sldId="257"/>
        </pc:sldMkLst>
      </pc:sldChg>
      <pc:sldChg chg="del">
        <pc:chgData name="Giorgio Papale" userId="6890d1195af83846" providerId="LiveId" clId="{2C1E4E21-E194-47FA-81BB-798DB9FD0016}" dt="2024-05-27T10:01:53.008" v="25" actId="47"/>
        <pc:sldMkLst>
          <pc:docMk/>
          <pc:sldMk cId="2386489249" sldId="258"/>
        </pc:sldMkLst>
      </pc:sldChg>
      <pc:sldChg chg="del">
        <pc:chgData name="Giorgio Papale" userId="6890d1195af83846" providerId="LiveId" clId="{2C1E4E21-E194-47FA-81BB-798DB9FD0016}" dt="2024-05-27T10:01:53.008" v="25" actId="47"/>
        <pc:sldMkLst>
          <pc:docMk/>
          <pc:sldMk cId="462513894" sldId="259"/>
        </pc:sldMkLst>
      </pc:sldChg>
      <pc:sldChg chg="del">
        <pc:chgData name="Giorgio Papale" userId="6890d1195af83846" providerId="LiveId" clId="{2C1E4E21-E194-47FA-81BB-798DB9FD0016}" dt="2024-05-27T10:02:40.870" v="26" actId="47"/>
        <pc:sldMkLst>
          <pc:docMk/>
          <pc:sldMk cId="1965253030" sldId="261"/>
        </pc:sldMkLst>
      </pc:sldChg>
      <pc:sldChg chg="del">
        <pc:chgData name="Giorgio Papale" userId="6890d1195af83846" providerId="LiveId" clId="{2C1E4E21-E194-47FA-81BB-798DB9FD0016}" dt="2024-05-27T10:02:40.870" v="26" actId="47"/>
        <pc:sldMkLst>
          <pc:docMk/>
          <pc:sldMk cId="3353867729" sldId="262"/>
        </pc:sldMkLst>
      </pc:sldChg>
      <pc:sldChg chg="del">
        <pc:chgData name="Giorgio Papale" userId="6890d1195af83846" providerId="LiveId" clId="{2C1E4E21-E194-47FA-81BB-798DB9FD0016}" dt="2024-05-27T10:02:57.785" v="27" actId="47"/>
        <pc:sldMkLst>
          <pc:docMk/>
          <pc:sldMk cId="3058640984" sldId="263"/>
        </pc:sldMkLst>
      </pc:sldChg>
      <pc:sldChg chg="del">
        <pc:chgData name="Giorgio Papale" userId="6890d1195af83846" providerId="LiveId" clId="{2C1E4E21-E194-47FA-81BB-798DB9FD0016}" dt="2024-05-27T10:03:00.909" v="28" actId="47"/>
        <pc:sldMkLst>
          <pc:docMk/>
          <pc:sldMk cId="1593752377" sldId="264"/>
        </pc:sldMkLst>
      </pc:sldChg>
      <pc:sldChg chg="del">
        <pc:chgData name="Giorgio Papale" userId="6890d1195af83846" providerId="LiveId" clId="{2C1E4E21-E194-47FA-81BB-798DB9FD0016}" dt="2024-05-27T10:03:02.523" v="29" actId="47"/>
        <pc:sldMkLst>
          <pc:docMk/>
          <pc:sldMk cId="63165920" sldId="265"/>
        </pc:sldMkLst>
      </pc:sldChg>
      <pc:sldChg chg="del">
        <pc:chgData name="Giorgio Papale" userId="6890d1195af83846" providerId="LiveId" clId="{2C1E4E21-E194-47FA-81BB-798DB9FD0016}" dt="2024-05-27T10:03:03.795" v="30" actId="47"/>
        <pc:sldMkLst>
          <pc:docMk/>
          <pc:sldMk cId="1221687068" sldId="266"/>
        </pc:sldMkLst>
      </pc:sldChg>
      <pc:sldChg chg="del">
        <pc:chgData name="Giorgio Papale" userId="6890d1195af83846" providerId="LiveId" clId="{2C1E4E21-E194-47FA-81BB-798DB9FD0016}" dt="2024-05-27T10:03:05.115" v="31" actId="47"/>
        <pc:sldMkLst>
          <pc:docMk/>
          <pc:sldMk cId="2748242174" sldId="267"/>
        </pc:sldMkLst>
      </pc:sldChg>
      <pc:sldChg chg="del">
        <pc:chgData name="Giorgio Papale" userId="6890d1195af83846" providerId="LiveId" clId="{2C1E4E21-E194-47FA-81BB-798DB9FD0016}" dt="2024-05-27T10:03:06.468" v="32" actId="47"/>
        <pc:sldMkLst>
          <pc:docMk/>
          <pc:sldMk cId="1803250991" sldId="268"/>
        </pc:sldMkLst>
      </pc:sldChg>
      <pc:sldChg chg="del">
        <pc:chgData name="Giorgio Papale" userId="6890d1195af83846" providerId="LiveId" clId="{2C1E4E21-E194-47FA-81BB-798DB9FD0016}" dt="2024-05-27T10:03:07.974" v="33" actId="47"/>
        <pc:sldMkLst>
          <pc:docMk/>
          <pc:sldMk cId="4027127664" sldId="269"/>
        </pc:sldMkLst>
      </pc:sldChg>
      <pc:sldChg chg="del">
        <pc:chgData name="Giorgio Papale" userId="6890d1195af83846" providerId="LiveId" clId="{2C1E4E21-E194-47FA-81BB-798DB9FD0016}" dt="2024-05-27T10:01:53.008" v="25" actId="47"/>
        <pc:sldMkLst>
          <pc:docMk/>
          <pc:sldMk cId="973506041" sldId="270"/>
        </pc:sldMkLst>
      </pc:sldChg>
      <pc:sldChg chg="modSp mod modAnim">
        <pc:chgData name="Giorgio Papale" userId="6890d1195af83846" providerId="LiveId" clId="{2C1E4E21-E194-47FA-81BB-798DB9FD0016}" dt="2024-05-27T10:13:47.375" v="104" actId="115"/>
        <pc:sldMkLst>
          <pc:docMk/>
          <pc:sldMk cId="1160817699" sldId="275"/>
        </pc:sldMkLst>
        <pc:spChg chg="mod">
          <ac:chgData name="Giorgio Papale" userId="6890d1195af83846" providerId="LiveId" clId="{2C1E4E21-E194-47FA-81BB-798DB9FD0016}" dt="2024-05-27T10:09:34.639" v="56" actId="20577"/>
          <ac:spMkLst>
            <pc:docMk/>
            <pc:sldMk cId="1160817699" sldId="275"/>
            <ac:spMk id="5" creationId="{00000000-0000-0000-0000-000000000000}"/>
          </ac:spMkLst>
        </pc:spChg>
        <pc:spChg chg="mod">
          <ac:chgData name="Giorgio Papale" userId="6890d1195af83846" providerId="LiveId" clId="{2C1E4E21-E194-47FA-81BB-798DB9FD0016}" dt="2024-05-27T10:13:47.375" v="104" actId="115"/>
          <ac:spMkLst>
            <pc:docMk/>
            <pc:sldMk cId="1160817699" sldId="275"/>
            <ac:spMk id="6" creationId="{00000000-0000-0000-0000-000000000000}"/>
          </ac:spMkLst>
        </pc:spChg>
      </pc:sldChg>
      <pc:sldChg chg="modSp">
        <pc:chgData name="Giorgio Papale" userId="6890d1195af83846" providerId="LiveId" clId="{2C1E4E21-E194-47FA-81BB-798DB9FD0016}" dt="2024-05-27T10:01:36.606" v="24" actId="20577"/>
        <pc:sldMkLst>
          <pc:docMk/>
          <pc:sldMk cId="154807798" sldId="278"/>
        </pc:sldMkLst>
        <pc:graphicFrameChg chg="mod">
          <ac:chgData name="Giorgio Papale" userId="6890d1195af83846" providerId="LiveId" clId="{2C1E4E21-E194-47FA-81BB-798DB9FD0016}" dt="2024-05-27T10:01:36.606" v="24" actId="20577"/>
          <ac:graphicFrameMkLst>
            <pc:docMk/>
            <pc:sldMk cId="154807798" sldId="278"/>
            <ac:graphicFrameMk id="3" creationId="{00000000-0000-0000-0000-000000000000}"/>
          </ac:graphicFrameMkLst>
        </pc:graphicFrameChg>
      </pc:sldChg>
      <pc:sldChg chg="del">
        <pc:chgData name="Giorgio Papale" userId="6890d1195af83846" providerId="LiveId" clId="{2C1E4E21-E194-47FA-81BB-798DB9FD0016}" dt="2024-05-27T10:01:53.008" v="25" actId="47"/>
        <pc:sldMkLst>
          <pc:docMk/>
          <pc:sldMk cId="2309154788" sldId="279"/>
        </pc:sldMkLst>
      </pc:sldChg>
      <pc:sldChg chg="del">
        <pc:chgData name="Giorgio Papale" userId="6890d1195af83846" providerId="LiveId" clId="{2C1E4E21-E194-47FA-81BB-798DB9FD0016}" dt="2024-05-27T10:01:53.008" v="25" actId="47"/>
        <pc:sldMkLst>
          <pc:docMk/>
          <pc:sldMk cId="3474138199" sldId="280"/>
        </pc:sldMkLst>
      </pc:sldChg>
      <pc:sldChg chg="delSp modSp add mod delAnim">
        <pc:chgData name="Giorgio Papale" userId="6890d1195af83846" providerId="LiveId" clId="{2C1E4E21-E194-47FA-81BB-798DB9FD0016}" dt="2024-05-27T10:18:09.743" v="149" actId="1076"/>
        <pc:sldMkLst>
          <pc:docMk/>
          <pc:sldMk cId="791390631" sldId="282"/>
        </pc:sldMkLst>
        <pc:spChg chg="mod">
          <ac:chgData name="Giorgio Papale" userId="6890d1195af83846" providerId="LiveId" clId="{2C1E4E21-E194-47FA-81BB-798DB9FD0016}" dt="2024-05-27T10:16:05.770" v="125" actId="20577"/>
          <ac:spMkLst>
            <pc:docMk/>
            <pc:sldMk cId="791390631" sldId="282"/>
            <ac:spMk id="2" creationId="{00000000-0000-0000-0000-000000000000}"/>
          </ac:spMkLst>
        </pc:spChg>
        <pc:spChg chg="mod">
          <ac:chgData name="Giorgio Papale" userId="6890d1195af83846" providerId="LiveId" clId="{2C1E4E21-E194-47FA-81BB-798DB9FD0016}" dt="2024-05-27T10:18:09.743" v="149" actId="1076"/>
          <ac:spMkLst>
            <pc:docMk/>
            <pc:sldMk cId="791390631" sldId="282"/>
            <ac:spMk id="5" creationId="{00000000-0000-0000-0000-000000000000}"/>
          </ac:spMkLst>
        </pc:spChg>
        <pc:spChg chg="del mod">
          <ac:chgData name="Giorgio Papale" userId="6890d1195af83846" providerId="LiveId" clId="{2C1E4E21-E194-47FA-81BB-798DB9FD0016}" dt="2024-05-27T10:15:51.373" v="107" actId="478"/>
          <ac:spMkLst>
            <pc:docMk/>
            <pc:sldMk cId="791390631" sldId="282"/>
            <ac:spMk id="6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34051C-D006-408F-A2A8-0CB63C5125F8}" type="doc">
      <dgm:prSet loTypeId="urn:microsoft.com/office/officeart/2005/8/layout/target3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CB8870B-D61D-4CC2-A817-0979E7E6185B}">
      <dgm:prSet/>
      <dgm:spPr/>
      <dgm:t>
        <a:bodyPr/>
        <a:lstStyle/>
        <a:p>
          <a:pPr rtl="0"/>
          <a:r>
            <a:rPr lang="it-IT" b="1" dirty="0">
              <a:solidFill>
                <a:schemeClr val="accent1">
                  <a:lumMod val="75000"/>
                </a:schemeClr>
              </a:solidFill>
            </a:rPr>
            <a:t>Ricette, certificati e prescrizioni odontoiatriche</a:t>
          </a:r>
        </a:p>
      </dgm:t>
    </dgm:pt>
    <dgm:pt modelId="{7CAC4DA6-7373-4366-B40D-4DCE4919975C}" type="parTrans" cxnId="{FC46BB55-2D06-4A66-B267-0FB469929F1A}">
      <dgm:prSet/>
      <dgm:spPr/>
      <dgm:t>
        <a:bodyPr/>
        <a:lstStyle/>
        <a:p>
          <a:endParaRPr lang="it-IT"/>
        </a:p>
      </dgm:t>
    </dgm:pt>
    <dgm:pt modelId="{F5D9D514-6C07-491F-8C2D-5DE06DB68AE2}" type="sibTrans" cxnId="{FC46BB55-2D06-4A66-B267-0FB469929F1A}">
      <dgm:prSet/>
      <dgm:spPr/>
      <dgm:t>
        <a:bodyPr/>
        <a:lstStyle/>
        <a:p>
          <a:endParaRPr lang="it-IT"/>
        </a:p>
      </dgm:t>
    </dgm:pt>
    <dgm:pt modelId="{D62D6EDB-8B75-415B-AB49-B5BEFA2B64C4}" type="pres">
      <dgm:prSet presAssocID="{6434051C-D006-408F-A2A8-0CB63C5125F8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2E5AB85-0B20-43AA-A19F-3AB2D11FF76C}" type="pres">
      <dgm:prSet presAssocID="{CCB8870B-D61D-4CC2-A817-0979E7E6185B}" presName="circle1" presStyleLbl="node1" presStyleIdx="0" presStyleCnt="1"/>
      <dgm:spPr/>
    </dgm:pt>
    <dgm:pt modelId="{0BE49659-0059-4746-9973-3C787F98D2B5}" type="pres">
      <dgm:prSet presAssocID="{CCB8870B-D61D-4CC2-A817-0979E7E6185B}" presName="space" presStyleCnt="0"/>
      <dgm:spPr/>
    </dgm:pt>
    <dgm:pt modelId="{87EADA28-67D7-4DF5-AB31-F689E9408C8E}" type="pres">
      <dgm:prSet presAssocID="{CCB8870B-D61D-4CC2-A817-0979E7E6185B}" presName="rect1" presStyleLbl="alignAcc1" presStyleIdx="0" presStyleCnt="1" custLinFactNeighborY="-19046"/>
      <dgm:spPr/>
    </dgm:pt>
    <dgm:pt modelId="{B14A281F-9684-4364-9D76-67A97BC6A2E7}" type="pres">
      <dgm:prSet presAssocID="{CCB8870B-D61D-4CC2-A817-0979E7E6185B}" presName="rect1ParTxNoCh" presStyleLbl="alignAcc1" presStyleIdx="0" presStyleCnt="1">
        <dgm:presLayoutVars>
          <dgm:chMax val="1"/>
          <dgm:bulletEnabled val="1"/>
        </dgm:presLayoutVars>
      </dgm:prSet>
      <dgm:spPr/>
    </dgm:pt>
  </dgm:ptLst>
  <dgm:cxnLst>
    <dgm:cxn modelId="{FC46BB55-2D06-4A66-B267-0FB469929F1A}" srcId="{6434051C-D006-408F-A2A8-0CB63C5125F8}" destId="{CCB8870B-D61D-4CC2-A817-0979E7E6185B}" srcOrd="0" destOrd="0" parTransId="{7CAC4DA6-7373-4366-B40D-4DCE4919975C}" sibTransId="{F5D9D514-6C07-491F-8C2D-5DE06DB68AE2}"/>
    <dgm:cxn modelId="{AC1B39A1-DFD0-45AA-ADB2-3C9987A829CD}" type="presOf" srcId="{6434051C-D006-408F-A2A8-0CB63C5125F8}" destId="{D62D6EDB-8B75-415B-AB49-B5BEFA2B64C4}" srcOrd="0" destOrd="0" presId="urn:microsoft.com/office/officeart/2005/8/layout/target3"/>
    <dgm:cxn modelId="{A3B289BC-1CA4-4D66-83BB-ACEB6BDD0EE6}" type="presOf" srcId="{CCB8870B-D61D-4CC2-A817-0979E7E6185B}" destId="{B14A281F-9684-4364-9D76-67A97BC6A2E7}" srcOrd="1" destOrd="0" presId="urn:microsoft.com/office/officeart/2005/8/layout/target3"/>
    <dgm:cxn modelId="{EBB4CED8-0E72-4AC7-867B-D2773B77584F}" type="presOf" srcId="{CCB8870B-D61D-4CC2-A817-0979E7E6185B}" destId="{87EADA28-67D7-4DF5-AB31-F689E9408C8E}" srcOrd="0" destOrd="0" presId="urn:microsoft.com/office/officeart/2005/8/layout/target3"/>
    <dgm:cxn modelId="{079B7EC7-E8DE-409F-BDEC-2CB145BA6470}" type="presParOf" srcId="{D62D6EDB-8B75-415B-AB49-B5BEFA2B64C4}" destId="{82E5AB85-0B20-43AA-A19F-3AB2D11FF76C}" srcOrd="0" destOrd="0" presId="urn:microsoft.com/office/officeart/2005/8/layout/target3"/>
    <dgm:cxn modelId="{BBCD7C3D-0FD7-41E7-A6A1-30DEDE6C5EBC}" type="presParOf" srcId="{D62D6EDB-8B75-415B-AB49-B5BEFA2B64C4}" destId="{0BE49659-0059-4746-9973-3C787F98D2B5}" srcOrd="1" destOrd="0" presId="urn:microsoft.com/office/officeart/2005/8/layout/target3"/>
    <dgm:cxn modelId="{6B7DEADC-4A4C-433E-AF62-A4B85A20B311}" type="presParOf" srcId="{D62D6EDB-8B75-415B-AB49-B5BEFA2B64C4}" destId="{87EADA28-67D7-4DF5-AB31-F689E9408C8E}" srcOrd="2" destOrd="0" presId="urn:microsoft.com/office/officeart/2005/8/layout/target3"/>
    <dgm:cxn modelId="{043BEE06-0DA5-460B-AB9E-A82F1986750C}" type="presParOf" srcId="{D62D6EDB-8B75-415B-AB49-B5BEFA2B64C4}" destId="{B14A281F-9684-4364-9D76-67A97BC6A2E7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5AB85-0B20-43AA-A19F-3AB2D11FF76C}">
      <dsp:nvSpPr>
        <dsp:cNvPr id="0" name=""/>
        <dsp:cNvSpPr/>
      </dsp:nvSpPr>
      <dsp:spPr>
        <a:xfrm>
          <a:off x="0" y="0"/>
          <a:ext cx="3360738" cy="336073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7EADA28-67D7-4DF5-AB31-F689E9408C8E}">
      <dsp:nvSpPr>
        <dsp:cNvPr id="0" name=""/>
        <dsp:cNvSpPr/>
      </dsp:nvSpPr>
      <dsp:spPr>
        <a:xfrm>
          <a:off x="1680369" y="0"/>
          <a:ext cx="6549231" cy="33607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500" b="1" kern="1200" dirty="0">
              <a:solidFill>
                <a:schemeClr val="accent1">
                  <a:lumMod val="75000"/>
                </a:schemeClr>
              </a:solidFill>
            </a:rPr>
            <a:t>Ricette, certificati e prescrizioni odontoiatriche</a:t>
          </a:r>
        </a:p>
      </dsp:txBody>
      <dsp:txXfrm>
        <a:off x="1680369" y="0"/>
        <a:ext cx="6549231" cy="33607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96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940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3411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016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0912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830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0910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868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008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172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888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  <a:lumMod val="71000"/>
                <a:lumOff val="29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A8F78-A793-8246-A9DF-081A5D0C6FC0}" type="datetimeFigureOut">
              <a:rPr lang="it-IT" smtClean="0"/>
              <a:t>27/05/2024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F7990-4C88-F54E-9FE0-4460282966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1554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3957480548"/>
              </p:ext>
            </p:extLst>
          </p:nvPr>
        </p:nvGraphicFramePr>
        <p:xfrm>
          <a:off x="457200" y="2532888"/>
          <a:ext cx="8229600" cy="3360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\\Server01\dati\Antonella_vecchio\Logo Ordine Antonell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52" y="384048"/>
            <a:ext cx="2523744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07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Ricetta odontoiatrica</a:t>
            </a:r>
          </a:p>
        </p:txBody>
      </p:sp>
      <p:sp>
        <p:nvSpPr>
          <p:cNvPr id="3" name="Rettangolo 2"/>
          <p:cNvSpPr/>
          <p:nvPr/>
        </p:nvSpPr>
        <p:spPr>
          <a:xfrm>
            <a:off x="457200" y="1590885"/>
            <a:ext cx="8118229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Gli odontoiatri possono prescrivere tutti i medicamenti necessari all'esercizio della loro professione. Questo significa che possono prescrivere alcune classi di farmaci più comunemente necessari alla professione odontoiatrica, quali gli analgesici-antinfiammatori, gli anestetici locali, gli antibiotici attivi sulla flora patogena del cavo orale. Al contrario, all'odontoiatra non compete la prescrizione di farmaci per la terapia di malattie non odontoiatriche. </a:t>
            </a:r>
          </a:p>
          <a:p>
            <a:endParaRPr lang="it-IT" dirty="0"/>
          </a:p>
          <a:p>
            <a:r>
              <a:rPr lang="it-IT" dirty="0"/>
              <a:t>Tutto questo vale per i casi normali, nel senso che in caso di emergenze che potrebbero verificarsi nell'attività odontoiatrica e che possono comportare danno grave o imminente pericolo di vita per il paziente, è senz'altro consentito all'odontoiatra l'uso e la prescrizione di farmaci di emergenza.</a:t>
            </a:r>
          </a:p>
          <a:p>
            <a:endParaRPr lang="it-IT" dirty="0"/>
          </a:p>
          <a:p>
            <a:r>
              <a:rPr lang="it-IT" dirty="0"/>
              <a:t>La prescrizione di farmaci da parte degli odontoiatri liberi professionisti deve necessariamente avvenire su ricetta con costo a carico dell'assistito, mentre gli odontoiatri dipendenti del SSN o specialisti ambulatoriali interni possono prescrivere i farmaci in fascia A sul ricettario del SSR. </a:t>
            </a:r>
          </a:p>
        </p:txBody>
      </p:sp>
    </p:spTree>
    <p:extLst>
      <p:ext uri="{BB962C8B-B14F-4D97-AF65-F5344CB8AC3E}">
        <p14:creationId xmlns:p14="http://schemas.microsoft.com/office/powerpoint/2010/main" val="3944082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90759"/>
              </p:ext>
            </p:extLst>
          </p:nvPr>
        </p:nvGraphicFramePr>
        <p:xfrm>
          <a:off x="626845" y="1531499"/>
          <a:ext cx="7890309" cy="1116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667121" imgH="8019769" progId="AcroExch.Document.DC">
                  <p:embed/>
                </p:oleObj>
              </mc:Choice>
              <mc:Fallback>
                <p:oleObj name="Acrobat Document" r:id="rId2" imgW="5667121" imgH="8019769" progId="AcroExch.Document.DC">
                  <p:embed/>
                  <p:pic>
                    <p:nvPicPr>
                      <p:cNvPr id="5" name="Oggetto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6845" y="1531499"/>
                        <a:ext cx="7890309" cy="11167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168287"/>
            <a:ext cx="8229600" cy="1143000"/>
          </a:xfrm>
        </p:spPr>
        <p:txBody>
          <a:bodyPr/>
          <a:lstStyle/>
          <a:p>
            <a:r>
              <a:rPr lang="it-IT" dirty="0">
                <a:solidFill>
                  <a:schemeClr val="accent2">
                    <a:lumMod val="50000"/>
                  </a:schemeClr>
                </a:solidFill>
              </a:rPr>
              <a:t>Prescrizione di Dispositivo Medico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85801" y="756795"/>
            <a:ext cx="6172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Direttiva 93/42/CEE, concernente i dispositivi medici</a:t>
            </a:r>
          </a:p>
          <a:p>
            <a:r>
              <a:rPr lang="it-IT" dirty="0"/>
              <a:t>Direttiva 2007/47/CEE, recepita in Italia con il </a:t>
            </a:r>
            <a:r>
              <a:rPr lang="it-IT" dirty="0" err="1"/>
              <a:t>D.Lgs</a:t>
            </a:r>
            <a:r>
              <a:rPr lang="it-IT" dirty="0"/>
              <a:t> 37/2010</a:t>
            </a:r>
          </a:p>
        </p:txBody>
      </p:sp>
    </p:spTree>
    <p:extLst>
      <p:ext uri="{BB962C8B-B14F-4D97-AF65-F5344CB8AC3E}">
        <p14:creationId xmlns:p14="http://schemas.microsoft.com/office/powerpoint/2010/main" val="280243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168287"/>
            <a:ext cx="8229600" cy="1143000"/>
          </a:xfrm>
        </p:spPr>
        <p:txBody>
          <a:bodyPr/>
          <a:lstStyle/>
          <a:p>
            <a:r>
              <a:rPr lang="it-IT" dirty="0">
                <a:solidFill>
                  <a:schemeClr val="accent2">
                    <a:lumMod val="50000"/>
                  </a:schemeClr>
                </a:solidFill>
              </a:rPr>
              <a:t>Prescrizione di Dispositivo Medico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85801" y="756795"/>
            <a:ext cx="6172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Direttiva 93/42/CEE, concernente i dispositivi medici</a:t>
            </a:r>
          </a:p>
          <a:p>
            <a:r>
              <a:rPr lang="it-IT" dirty="0"/>
              <a:t>Direttiva 2007/47/CEE, recepita in Italia con il </a:t>
            </a:r>
            <a:r>
              <a:rPr lang="it-IT" dirty="0" err="1"/>
              <a:t>D.Lgs</a:t>
            </a:r>
            <a:r>
              <a:rPr lang="it-IT" dirty="0"/>
              <a:t> 37/2010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/>
          <a:srcRect l="20682" t="10744" r="20437" b="42444"/>
          <a:stretch/>
        </p:blipFill>
        <p:spPr>
          <a:xfrm>
            <a:off x="685801" y="2342102"/>
            <a:ext cx="7799831" cy="348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46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318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chemeClr val="accent2">
                    <a:lumMod val="50000"/>
                  </a:schemeClr>
                </a:solidFill>
              </a:rPr>
              <a:t>Comunicazione in relazione alla Prescrizione di Dispositivo Medico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14365" y="2357435"/>
            <a:ext cx="78295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Costituisce parte integrante del fascicolo relativo al Dispositivo Medico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Documenta ogni passaggio e richiesta di modifica da parte dell’odontoiatra fino alla consegna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Deve contenere i riferimenti alla prescrizione e al paziente (meglio in codice) </a:t>
            </a:r>
          </a:p>
        </p:txBody>
      </p:sp>
    </p:spTree>
    <p:extLst>
      <p:ext uri="{BB962C8B-B14F-4D97-AF65-F5344CB8AC3E}">
        <p14:creationId xmlns:p14="http://schemas.microsoft.com/office/powerpoint/2010/main" val="982599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318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chemeClr val="accent2">
                    <a:lumMod val="50000"/>
                  </a:schemeClr>
                </a:solidFill>
              </a:rPr>
              <a:t>Dichiarazione di conformità </a:t>
            </a:r>
            <a:br>
              <a:rPr lang="it-IT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dirty="0">
                <a:solidFill>
                  <a:schemeClr val="accent2">
                    <a:lumMod val="50000"/>
                  </a:schemeClr>
                </a:solidFill>
              </a:rPr>
              <a:t>del Dispositivo Medico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57200" y="1928813"/>
            <a:ext cx="8001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E’ redatta dal laboratorio odontotecnico responsabile dell’esecuzione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obbligo di indicare in dichiarazione le caratteristiche specifiche del prodotto evidenziate nella prescrizione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una copia deve rimanere nel fascicolo del manufatto per archiviazione, insieme anche all’etichetta di consegna e alle comunicazioni.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Avvisare il paziente (magari con modulo scritto firmato) che una copia rimarrà a sua disposizione per 5/15 anni e che può ritirarla quando vuole. </a:t>
            </a:r>
          </a:p>
        </p:txBody>
      </p:sp>
    </p:spTree>
    <p:extLst>
      <p:ext uri="{BB962C8B-B14F-4D97-AF65-F5344CB8AC3E}">
        <p14:creationId xmlns:p14="http://schemas.microsoft.com/office/powerpoint/2010/main" val="379315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168287"/>
            <a:ext cx="8229600" cy="1143000"/>
          </a:xfrm>
        </p:spPr>
        <p:txBody>
          <a:bodyPr/>
          <a:lstStyle/>
          <a:p>
            <a:r>
              <a:rPr lang="it-IT" dirty="0">
                <a:solidFill>
                  <a:schemeClr val="accent2">
                    <a:lumMod val="50000"/>
                  </a:schemeClr>
                </a:solidFill>
              </a:rPr>
              <a:t>Prescrizione di Esame Radiografico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87021" y="688855"/>
            <a:ext cx="83086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/>
              <a:t>D.Lgs</a:t>
            </a:r>
            <a:r>
              <a:rPr lang="it-IT" dirty="0"/>
              <a:t> 101/2020, </a:t>
            </a:r>
            <a:r>
              <a:rPr lang="it-IT" sz="1800" b="0" i="0" u="none" strike="noStrike" baseline="0" dirty="0">
                <a:latin typeface="Calibri" panose="020F0502020204030204" pitchFamily="34" charset="0"/>
              </a:rPr>
              <a:t>Attuazione della direttiva 2013/59/</a:t>
            </a:r>
            <a:r>
              <a:rPr lang="it-IT" sz="1800" b="0" i="0" u="none" strike="noStrike" baseline="0" dirty="0" err="1">
                <a:latin typeface="Calibri" panose="020F0502020204030204" pitchFamily="34" charset="0"/>
              </a:rPr>
              <a:t>Euratom</a:t>
            </a:r>
            <a:r>
              <a:rPr lang="it-IT" sz="1800" b="0" i="0" u="none" strike="noStrike" baseline="0" dirty="0">
                <a:latin typeface="Calibri" panose="020F0502020204030204" pitchFamily="34" charset="0"/>
              </a:rPr>
              <a:t>, che stabilisce </a:t>
            </a:r>
            <a:r>
              <a:rPr lang="it-IT" sz="1800" b="1" i="0" u="none" strike="noStrike" baseline="0" dirty="0">
                <a:latin typeface="Calibri-Bold"/>
              </a:rPr>
              <a:t>norme</a:t>
            </a:r>
          </a:p>
          <a:p>
            <a:pPr algn="l"/>
            <a:r>
              <a:rPr lang="it-IT" sz="1800" b="1" i="0" u="none" strike="noStrike" baseline="0" dirty="0">
                <a:latin typeface="Calibri-Bold"/>
              </a:rPr>
              <a:t>fondamentali di sicurezza </a:t>
            </a:r>
            <a:r>
              <a:rPr lang="it-IT" sz="1800" b="0" i="0" u="none" strike="noStrike" baseline="0" dirty="0">
                <a:latin typeface="Calibri" panose="020F0502020204030204" pitchFamily="34" charset="0"/>
              </a:rPr>
              <a:t>relative alla protezione contro i pericoli derivanti dall’esposizione alle radiazioni ionizzanti, e che abroga le direttive 89/618/</a:t>
            </a:r>
            <a:r>
              <a:rPr lang="it-IT" sz="1800" b="0" i="0" u="none" strike="noStrike" baseline="0" dirty="0" err="1">
                <a:latin typeface="Calibri" panose="020F0502020204030204" pitchFamily="34" charset="0"/>
              </a:rPr>
              <a:t>Euratom</a:t>
            </a:r>
            <a:r>
              <a:rPr lang="it-IT" sz="1800" b="0" i="0" u="none" strike="noStrike" baseline="0" dirty="0">
                <a:latin typeface="Calibri" panose="020F0502020204030204" pitchFamily="34" charset="0"/>
              </a:rPr>
              <a:t>, 90/641/</a:t>
            </a:r>
            <a:r>
              <a:rPr lang="it-IT" sz="1800" b="0" i="0" u="none" strike="noStrike" baseline="0" dirty="0" err="1">
                <a:latin typeface="Calibri" panose="020F0502020204030204" pitchFamily="34" charset="0"/>
              </a:rPr>
              <a:t>Euratom</a:t>
            </a:r>
            <a:r>
              <a:rPr lang="it-IT" sz="1800" b="0" i="0" u="none" strike="noStrike" baseline="0" dirty="0">
                <a:latin typeface="Calibri" panose="020F0502020204030204" pitchFamily="34" charset="0"/>
              </a:rPr>
              <a:t>, 96/29/</a:t>
            </a:r>
            <a:r>
              <a:rPr lang="it-IT" sz="1800" b="0" i="0" u="none" strike="noStrike" baseline="0" dirty="0" err="1">
                <a:latin typeface="Calibri" panose="020F0502020204030204" pitchFamily="34" charset="0"/>
              </a:rPr>
              <a:t>Euratom</a:t>
            </a:r>
            <a:r>
              <a:rPr lang="it-IT" sz="1800" b="0" i="0" u="none" strike="noStrike" baseline="0" dirty="0">
                <a:latin typeface="Calibri" panose="020F0502020204030204" pitchFamily="34" charset="0"/>
              </a:rPr>
              <a:t>, 97/43/</a:t>
            </a:r>
            <a:r>
              <a:rPr lang="it-IT" sz="1800" b="0" i="0" u="none" strike="noStrike" baseline="0" dirty="0" err="1">
                <a:latin typeface="Calibri" panose="020F0502020204030204" pitchFamily="34" charset="0"/>
              </a:rPr>
              <a:t>Euratome</a:t>
            </a:r>
            <a:r>
              <a:rPr lang="it-IT" sz="1800" b="0" i="0" u="none" strike="noStrike" baseline="0" dirty="0">
                <a:latin typeface="Calibri" panose="020F0502020204030204" pitchFamily="34" charset="0"/>
              </a:rPr>
              <a:t> 2003/122/</a:t>
            </a:r>
            <a:r>
              <a:rPr lang="it-IT" sz="1800" b="0" i="0" u="none" strike="noStrike" baseline="0" dirty="0" err="1">
                <a:latin typeface="Calibri" panose="020F0502020204030204" pitchFamily="34" charset="0"/>
              </a:rPr>
              <a:t>Euratome</a:t>
            </a:r>
            <a:r>
              <a:rPr lang="it-IT" sz="1800" b="0" i="0" u="none" strike="noStrike" baseline="0" dirty="0">
                <a:latin typeface="Calibri" panose="020F0502020204030204" pitchFamily="34" charset="0"/>
              </a:rPr>
              <a:t> </a:t>
            </a:r>
            <a:r>
              <a:rPr lang="it-IT" sz="1800" b="1" i="0" u="none" strike="noStrike" baseline="0" dirty="0">
                <a:latin typeface="Calibri-Bold"/>
              </a:rPr>
              <a:t>riordino della normativa di settore </a:t>
            </a:r>
            <a:r>
              <a:rPr lang="it-IT" sz="1800" b="0" i="0" u="none" strike="noStrike" baseline="0" dirty="0">
                <a:latin typeface="Calibri" panose="020F0502020204030204" pitchFamily="34" charset="0"/>
              </a:rPr>
              <a:t>in attuazione dell’articolo 20, comma 1, lettera a), della legge 4 ottobre 2019, n. 117.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87020" y="2469322"/>
            <a:ext cx="83086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Ai sensi del D. Lgs 101/2020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Intestazione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Spett.la</a:t>
            </a:r>
            <a:r>
              <a:rPr lang="it-IT" dirty="0"/>
              <a:t> Servizio di Radiologia ___________________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Stim.mo Dott. Medico Curante __________________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Oggetto: Richiesta esame radiografico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Cognome, nome, nato a … il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Si richiede ….. (OPT, TAC, CBCT …..)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 regione …..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valutare 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qualsiasi chiarimento si prega di contattare 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Data e firma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Dichiarazione di aver applicato tutti i criteri di giustificazione e di non essere in possesso di altra documentazione radiografica pertinente.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 caso di CBCT, </a:t>
            </a:r>
            <a:r>
              <a:rPr lang="it-IT" b="1" u="sng" dirty="0"/>
              <a:t>OBBLIGO</a:t>
            </a:r>
            <a:r>
              <a:rPr lang="it-IT" dirty="0"/>
              <a:t> DI PREVENTIVA ACQUISIZIONE DEL CONSENSO INFORMATO SCRITTO</a:t>
            </a:r>
          </a:p>
        </p:txBody>
      </p:sp>
    </p:spTree>
    <p:extLst>
      <p:ext uri="{BB962C8B-B14F-4D97-AF65-F5344CB8AC3E}">
        <p14:creationId xmlns:p14="http://schemas.microsoft.com/office/powerpoint/2010/main" val="116081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168287"/>
            <a:ext cx="8229600" cy="1143000"/>
          </a:xfrm>
        </p:spPr>
        <p:txBody>
          <a:bodyPr/>
          <a:lstStyle/>
          <a:p>
            <a:r>
              <a:rPr lang="it-IT" dirty="0">
                <a:solidFill>
                  <a:schemeClr val="accent2">
                    <a:lumMod val="50000"/>
                  </a:schemeClr>
                </a:solidFill>
              </a:rPr>
              <a:t>Consenso per CBCT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57200" y="998255"/>
            <a:ext cx="82296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6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Dichiarazione di consenso informato CBCT </a:t>
            </a:r>
            <a:endParaRPr lang="it-IT" sz="1600" b="0" i="0" u="none" strike="noStrike" baseline="0" dirty="0">
              <a:solidFill>
                <a:srgbClr val="000000"/>
              </a:solidFill>
              <a:latin typeface="Roboto" panose="02000000000000000000" pitchFamily="2" charset="0"/>
            </a:endParaRPr>
          </a:p>
          <a:p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Ai sensi delle raccomandazioni per l’impiego corretto delle apparecchiature TC volumetriche «Cone </a:t>
            </a:r>
            <a:r>
              <a:rPr lang="it-IT" sz="1600" b="0" i="0" u="none" strike="noStrike" baseline="0" dirty="0" err="1">
                <a:solidFill>
                  <a:srgbClr val="000000"/>
                </a:solidFill>
                <a:latin typeface="Roboto" panose="02000000000000000000" pitchFamily="2" charset="0"/>
              </a:rPr>
              <a:t>beam</a:t>
            </a:r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» (10A06042) (</a:t>
            </a:r>
            <a:r>
              <a:rPr lang="it-IT" sz="1600" b="0" i="0" u="none" strike="noStrike" baseline="0" dirty="0" err="1">
                <a:solidFill>
                  <a:srgbClr val="000000"/>
                </a:solidFill>
                <a:latin typeface="Roboto" panose="02000000000000000000" pitchFamily="2" charset="0"/>
              </a:rPr>
              <a:t>G.U.Serie</a:t>
            </a:r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 Generale n. 124 del 29 maggio 2010) </a:t>
            </a:r>
          </a:p>
          <a:p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Relazione clinica sintetica per la motivazione e la giustificazione dell’esame </a:t>
            </a:r>
          </a:p>
          <a:p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La dose espressa in prodotto dose-area alla regione anatomica sottoposta a indagine </a:t>
            </a:r>
            <a:r>
              <a:rPr lang="it-IT" sz="1600" b="1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è pari a ………………….. mGycm2</a:t>
            </a:r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. Qualora desiderasse la valutazione della dose efficace relativa al suo esame, che indicativamente è compresa fra 25 e 200 </a:t>
            </a:r>
            <a:r>
              <a:rPr lang="it-IT" sz="1600" b="0" i="0" u="none" strike="noStrike" baseline="0" dirty="0" err="1">
                <a:solidFill>
                  <a:srgbClr val="000000"/>
                </a:solidFill>
                <a:latin typeface="Roboto" panose="02000000000000000000" pitchFamily="2" charset="0"/>
              </a:rPr>
              <a:t>μSv</a:t>
            </a:r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, questa potrà essere effettuata dallo specialista in Fisica Medica a seguito di specifica richiesta scritta. </a:t>
            </a:r>
          </a:p>
          <a:p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Il/La sottoscritto/a …………………………..………………………………………………………………. </a:t>
            </a:r>
          </a:p>
          <a:p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Nato/a a………………………………………………………il……………………………………………………. </a:t>
            </a:r>
          </a:p>
          <a:p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Nella necessità di doversi sottoporre a esame radiologico TC CONE BEAM, come indicato nella relazione clinica dello specialista </a:t>
            </a:r>
          </a:p>
          <a:p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DICHIARA </a:t>
            </a:r>
          </a:p>
          <a:p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sotto la propria responsabilità di essere stato/a esaurientemente informato/a, in maniera chiara e comprensibile, delle problematiche diagnostiche che motivano l’esecuzione della procedura, della sua natura, dei vantaggi previsti per la sua salute e anche degli eventuali rischi connessi all’uso delle radiazioni ionizzanti, nonché delle precauzioni prese per prevenirli e acconsente all’esecuzione degli esami indicati dal medico/odontoiatra. </a:t>
            </a:r>
          </a:p>
          <a:p>
            <a:r>
              <a:rPr lang="it-IT" sz="1600" b="0" i="0" u="none" strike="noStrike" baseline="0" dirty="0">
                <a:solidFill>
                  <a:srgbClr val="000000"/>
                </a:solidFill>
                <a:latin typeface="Roboto" panose="02000000000000000000" pitchFamily="2" charset="0"/>
              </a:rPr>
              <a:t>Data 												Firma 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7913906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742</Words>
  <Application>Microsoft Office PowerPoint</Application>
  <PresentationFormat>Presentazione su schermo (4:3)</PresentationFormat>
  <Paragraphs>51</Paragraphs>
  <Slides>8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Calibri-Bold</vt:lpstr>
      <vt:lpstr>Roboto</vt:lpstr>
      <vt:lpstr>Tema di Office</vt:lpstr>
      <vt:lpstr>Acrobat Document</vt:lpstr>
      <vt:lpstr>Presentazione standard di PowerPoint</vt:lpstr>
      <vt:lpstr>Ricetta odontoiatrica</vt:lpstr>
      <vt:lpstr>Prescrizione di Dispositivo Medico</vt:lpstr>
      <vt:lpstr>Prescrizione di Dispositivo Medico</vt:lpstr>
      <vt:lpstr>Comunicazione in relazione alla Prescrizione di Dispositivo Medico</vt:lpstr>
      <vt:lpstr>Dichiarazione di conformità  del Dispositivo Medico</vt:lpstr>
      <vt:lpstr>Prescrizione di Esame Radiografico</vt:lpstr>
      <vt:lpstr>Consenso per CBCT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Ricetta non a carico del SSR</dc:title>
  <dc:creator>Stefano Falcinelli</dc:creator>
  <cp:lastModifiedBy>Giorgio Papale</cp:lastModifiedBy>
  <cp:revision>30</cp:revision>
  <dcterms:created xsi:type="dcterms:W3CDTF">2014-03-09T18:47:01Z</dcterms:created>
  <dcterms:modified xsi:type="dcterms:W3CDTF">2024-05-27T10:18:20Z</dcterms:modified>
</cp:coreProperties>
</file>