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147481652" r:id="rId2"/>
    <p:sldId id="2147481653" r:id="rId3"/>
    <p:sldId id="2147481649" r:id="rId4"/>
    <p:sldId id="2147481651" r:id="rId5"/>
    <p:sldId id="2147481654" r:id="rId6"/>
    <p:sldId id="2147481648" r:id="rId7"/>
    <p:sldId id="2147481655" r:id="rId8"/>
  </p:sldIdLst>
  <p:sldSz cx="12192000" cy="6858000"/>
  <p:notesSz cx="6797675" cy="9929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6F3"/>
    <a:srgbClr val="FFEDE7"/>
    <a:srgbClr val="E2E2E2"/>
    <a:srgbClr val="FFFFFF"/>
    <a:srgbClr val="000000"/>
    <a:srgbClr val="FFFCFB"/>
    <a:srgbClr val="EFF5FB"/>
    <a:srgbClr val="FFFFE7"/>
    <a:srgbClr val="FFFFC5"/>
    <a:srgbClr val="FFE9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EAB5E-85B1-4837-9F84-9C56780E75C1}" type="datetimeFigureOut">
              <a:rPr lang="it-IT" smtClean="0"/>
              <a:t>29/05/2026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15C0F-AF80-416E-99FF-1A1213037DF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2439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715C0F-AF80-416E-99FF-1A1213037DF9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1820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715C0F-AF80-416E-99FF-1A1213037DF9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8626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5BD5D9-2E58-639F-500C-F14E164A72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A45DDA9-1C2F-C61C-6C14-C70CE556A1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3954785-F2DF-6680-0E11-7C5F12546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C063AC-E585-9332-E2E6-E4C94E0FD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09AD99-02E7-4C7F-C26A-DA291553B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9694-321D-46D8-9E4E-18978E3FA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668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5A16CC-1F3F-8C76-BB13-CB6DA344C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3AC06EE-325D-D251-861A-14BAA3BCDF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3454E5C-688D-4138-1F6F-EF648BD16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FB0241C-93F4-A057-0F0C-6EAE07EF8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A6CF9C-5202-E4B5-4456-620195CF3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9694-321D-46D8-9E4E-18978E3FA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56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1B2EEC8-BCF5-01EB-5A6B-EDF07DC998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D55911E-6AF8-D5AE-361D-37286511EC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CC109C0-17D4-EA03-0F90-09EDA969F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B648AE-EAEB-3F6F-0F2E-3E03E66A5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46A18E2-3317-392F-F9CF-F36866663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9694-321D-46D8-9E4E-18978E3FA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0879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atig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5A742B-64B3-4575-BFC1-11EFB2892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50630" y="6322424"/>
            <a:ext cx="3603171" cy="399052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it-IT" dirty="0"/>
              <a:t>Dott. Giuseppe Fatigante (C.G.M.L.)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838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1C033E-B60E-6A63-93A4-F574109C2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A05F5E-7905-4C17-13B5-0124777F8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01E743E-1B3F-B2B6-ACE7-7BD9941E0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88080C1-44E1-86ED-D802-D9B5F16DC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D4AA7D4-EE75-E63C-75D2-B44C1BE22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9694-321D-46D8-9E4E-18978E3FA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099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96D4D3-D472-EDC0-6084-64D97CE0C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F429F0E-A086-BFAC-1DCE-EABCD3FE5F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CF410EA-027C-29A8-44F7-689156A67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B800A0-3969-4889-C964-46CE1013B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B5EF04-96EE-E8DA-A57B-A4EFBA522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9694-321D-46D8-9E4E-18978E3FA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8570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29B79B-56C8-D09C-DC69-0FB873F6C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2CAA50-7A11-644F-7640-AE5590188E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DDF658D-773E-B50D-35BD-907CDB9FE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46BB06-6B01-7752-478D-1A3505070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9A94CB9-16EA-0DD6-270C-870BD8ADE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3FBF99A-EBDB-09D6-C5DC-4864FE557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9694-321D-46D8-9E4E-18978E3FA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53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91D781-F97F-C2A0-37D9-9809877FB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26B9E43-2879-A033-561D-35F3B65DC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7B2F9C5-A696-B662-9F2D-81F4BB1568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04D32A1-D37F-4755-043B-55308A9764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264875C-9A72-F316-7DFF-E54E49B911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74322D0-54D8-A185-46BB-8C78D14BD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4F8923A-073E-947F-E872-0BB2BE8AC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71AC711-D3CF-B362-8943-FDA8E829E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9694-321D-46D8-9E4E-18978E3FA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2992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5AEEB4-CD14-FFD4-E280-476FDFBAF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3E3B48D-434B-6152-2A2F-5ED72FD05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E08B4FE-B61C-3F42-5D3E-D713601F4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EE16979-9E86-210F-A350-A5788DD5E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9694-321D-46D8-9E4E-18978E3FA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2015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7A634F8-A2A5-0049-4AA0-152F1CF03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B6F0F27-92F2-519F-3F26-6FDB16F5F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84C51D2-5260-CE45-4BD4-F3C65B1AE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9694-321D-46D8-9E4E-18978E3FA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9599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D290C2-C70A-5E6B-FD6B-BC9D61CFF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EB1162-FE0F-0F3E-8E3A-10A52829D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B102A70-966D-3EC2-3119-CDBC10EE5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397285F-D9F2-E1DB-C5D0-4F0D919E3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C60CA0B-4F3C-FA9E-1036-826AE5259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70B626C-FD98-AE00-D439-1E149C6EB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9694-321D-46D8-9E4E-18978E3FA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6681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86BE9D-76EA-6450-DF58-76E002137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7999AF7-C2C4-9F5C-3106-D4DB8A5BD8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BE11AD5-315D-B8B6-BFA8-FB9493200A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4B4E147-0766-00FE-4141-58568960A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C313F47-0C67-0397-6273-B3EFF1204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B1CA284-0682-662C-FE6D-5708D303A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9694-321D-46D8-9E4E-18978E3FA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7923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25B9BBC-59E9-894A-3FD3-FF962089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CF83ED1-5418-C825-F5F0-0E93D65FFB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0A503F-ADE7-92FB-CBC0-BE8D8AA8A4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808C2D-16F9-AE9E-0F8B-4D48553F64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1FBA3B7-CA5A-99FB-E612-4CD5088EAC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529694-321D-46D8-9E4E-18978E3FA84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6354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60896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it-IT" sz="6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NOVITA’ PER I MEDICI CERTIFICATORI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600688"/>
            <a:ext cx="10515600" cy="2964089"/>
          </a:xfrm>
        </p:spPr>
        <p:txBody>
          <a:bodyPr/>
          <a:lstStyle/>
          <a:p>
            <a:pPr marL="0" indent="0" algn="ctr">
              <a:buNone/>
            </a:pPr>
            <a:r>
              <a:rPr lang="it-IT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Addendum del Vademecum INPS per i Medici </a:t>
            </a:r>
            <a:r>
              <a:rPr lang="it-IT" b="1" dirty="0" smtClean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Certificatori</a:t>
            </a:r>
            <a:endParaRPr lang="it-IT" b="1" dirty="0">
              <a:solidFill>
                <a:srgbClr val="FF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 algn="ctr">
              <a:buNone/>
            </a:pPr>
            <a:r>
              <a:rPr lang="it-IT" b="1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per le Persone Anziane ultra70enni</a:t>
            </a:r>
          </a:p>
          <a:p>
            <a:pPr marL="0" indent="0" algn="ctr">
              <a:buNone/>
            </a:pPr>
            <a:r>
              <a:rPr lang="it-IT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guida all'art. 4, comma 4-quater, del D.L. 19/2026 </a:t>
            </a:r>
            <a:r>
              <a:rPr lang="it-IT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convertito </a:t>
            </a:r>
            <a:r>
              <a:rPr lang="it-IT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nella L. 50/2026</a:t>
            </a:r>
          </a:p>
          <a:p>
            <a:pPr algn="ctr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9694-321D-46D8-9E4E-18978E3FA845}" type="slidenum">
              <a:rPr lang="it-IT" smtClean="0"/>
              <a:t>1</a:t>
            </a:fld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98D9515-A1B9-620B-464D-64D6C31AA878}"/>
              </a:ext>
            </a:extLst>
          </p:cNvPr>
          <p:cNvSpPr txBox="1"/>
          <p:nvPr/>
        </p:nvSpPr>
        <p:spPr>
          <a:xfrm>
            <a:off x="2807879" y="5360398"/>
            <a:ext cx="717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Messaggio INPS numero </a:t>
            </a:r>
            <a:r>
              <a:rPr lang="it-IT" sz="2000" b="1" dirty="0" smtClean="0"/>
              <a:t>1750 </a:t>
            </a:r>
            <a:r>
              <a:rPr lang="it-IT" sz="2000" b="1" dirty="0"/>
              <a:t>del </a:t>
            </a:r>
            <a:r>
              <a:rPr lang="it-IT" sz="2000" b="1" dirty="0" smtClean="0"/>
              <a:t>27/05/2026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868305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938BC288-587E-8B2F-A050-27A9D5AC2227}"/>
              </a:ext>
            </a:extLst>
          </p:cNvPr>
          <p:cNvSpPr txBox="1"/>
          <p:nvPr/>
        </p:nvSpPr>
        <p:spPr>
          <a:xfrm>
            <a:off x="2185783" y="1378168"/>
            <a:ext cx="8046853" cy="3831818"/>
          </a:xfrm>
          <a:prstGeom prst="rect">
            <a:avLst/>
          </a:prstGeom>
          <a:solidFill>
            <a:srgbClr val="FFFFE7"/>
          </a:solidFill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it-IT" sz="2000" b="1" dirty="0" smtClean="0"/>
              <a:t>Nelle </a:t>
            </a:r>
            <a:r>
              <a:rPr lang="it-IT" sz="2000" b="1" dirty="0" smtClean="0">
                <a:solidFill>
                  <a:srgbClr val="FF0000"/>
                </a:solidFill>
              </a:rPr>
              <a:t>province </a:t>
            </a:r>
            <a:r>
              <a:rPr lang="it-IT" sz="2000" b="1" dirty="0">
                <a:solidFill>
                  <a:srgbClr val="FF0000"/>
                </a:solidFill>
              </a:rPr>
              <a:t>in </a:t>
            </a:r>
            <a:r>
              <a:rPr lang="it-IT" sz="2000" b="1" dirty="0" smtClean="0">
                <a:solidFill>
                  <a:srgbClr val="FF0000"/>
                </a:solidFill>
              </a:rPr>
              <a:t>sperimentazione della </a:t>
            </a:r>
            <a:r>
              <a:rPr lang="it-IT" sz="2000" b="1" dirty="0">
                <a:solidFill>
                  <a:srgbClr val="FF0000"/>
                </a:solidFill>
              </a:rPr>
              <a:t>Riforma della Disabilità </a:t>
            </a:r>
            <a:r>
              <a:rPr lang="it-IT" sz="2000" b="1" dirty="0"/>
              <a:t>(</a:t>
            </a:r>
            <a:r>
              <a:rPr lang="it-IT" sz="2000" b="1" dirty="0" err="1"/>
              <a:t>D.Lgs</a:t>
            </a:r>
            <a:r>
              <a:rPr lang="it-IT" sz="2000" b="1" dirty="0"/>
              <a:t> n. 62/2024</a:t>
            </a:r>
            <a:r>
              <a:rPr lang="it-IT" sz="2000" b="1" dirty="0" smtClean="0"/>
              <a:t>),ovverosia </a:t>
            </a:r>
            <a:r>
              <a:rPr lang="it-IT" sz="2000" b="1" dirty="0">
                <a:solidFill>
                  <a:srgbClr val="FF0000"/>
                </a:solidFill>
              </a:rPr>
              <a:t>Bologna, Forlì-Cesena, Ravenna, Rimini e </a:t>
            </a:r>
            <a:r>
              <a:rPr lang="it-IT" sz="2000" b="1" dirty="0" smtClean="0">
                <a:solidFill>
                  <a:srgbClr val="FF0000"/>
                </a:solidFill>
              </a:rPr>
              <a:t>Piacenza</a:t>
            </a:r>
            <a:r>
              <a:rPr lang="it-IT" sz="2000" b="1" dirty="0" smtClean="0"/>
              <a:t>, </a:t>
            </a:r>
            <a:r>
              <a:rPr lang="it-IT" sz="2000" b="1" dirty="0"/>
              <a:t>in attesa dell’entrata in vigore della riforma sulle politiche in favore delle persone anziane (</a:t>
            </a:r>
            <a:r>
              <a:rPr lang="it-IT" sz="2000" b="1" dirty="0" err="1"/>
              <a:t>D.Lgs.</a:t>
            </a:r>
            <a:r>
              <a:rPr lang="it-IT" sz="2000" b="1" dirty="0"/>
              <a:t> n. 29/2024), </a:t>
            </a:r>
            <a:r>
              <a:rPr lang="it-IT" sz="2000" b="1" dirty="0" smtClean="0">
                <a:solidFill>
                  <a:srgbClr val="FF0000"/>
                </a:solidFill>
              </a:rPr>
              <a:t>per </a:t>
            </a:r>
            <a:r>
              <a:rPr lang="it-IT" sz="2000" b="1" dirty="0" smtClean="0">
                <a:solidFill>
                  <a:srgbClr val="FF0000"/>
                </a:solidFill>
              </a:rPr>
              <a:t>gli </a:t>
            </a:r>
            <a:r>
              <a:rPr lang="it-IT" sz="2000" b="1" dirty="0">
                <a:solidFill>
                  <a:srgbClr val="FF0000"/>
                </a:solidFill>
              </a:rPr>
              <a:t>anziani ultra70enni </a:t>
            </a:r>
            <a:r>
              <a:rPr lang="it-IT" sz="2000" b="1" dirty="0">
                <a:solidFill>
                  <a:srgbClr val="7030A0"/>
                </a:solidFill>
              </a:rPr>
              <a:t>affetti da una patologia cronica e ingravescente </a:t>
            </a:r>
            <a:r>
              <a:rPr lang="it-IT" sz="2000" b="1" dirty="0"/>
              <a:t>(articolo 27, comma 2, del </a:t>
            </a:r>
            <a:r>
              <a:rPr lang="it-IT" sz="2000" b="1" dirty="0" err="1"/>
              <a:t>D.Lgs.</a:t>
            </a:r>
            <a:r>
              <a:rPr lang="it-IT" sz="2000" b="1" dirty="0"/>
              <a:t> 29/2024) si applicano </a:t>
            </a:r>
            <a:r>
              <a:rPr lang="it-IT" sz="2000" b="1" dirty="0" smtClean="0">
                <a:solidFill>
                  <a:srgbClr val="FF0000"/>
                </a:solidFill>
              </a:rPr>
              <a:t>temporaneamente</a:t>
            </a:r>
            <a:r>
              <a:rPr lang="it-IT" sz="2000" b="1" dirty="0" smtClean="0"/>
              <a:t> le </a:t>
            </a:r>
            <a:r>
              <a:rPr lang="it-IT" sz="2000" b="1" dirty="0">
                <a:solidFill>
                  <a:srgbClr val="FF0000"/>
                </a:solidFill>
              </a:rPr>
              <a:t>norme sull’accertamento della disabilità </a:t>
            </a:r>
            <a:r>
              <a:rPr lang="it-IT" sz="2000" b="1" u="sng" dirty="0">
                <a:solidFill>
                  <a:srgbClr val="FF0000"/>
                </a:solidFill>
              </a:rPr>
              <a:t>previgenti</a:t>
            </a:r>
            <a:r>
              <a:rPr lang="it-IT" sz="2000" b="1" dirty="0">
                <a:solidFill>
                  <a:srgbClr val="FF0000"/>
                </a:solidFill>
              </a:rPr>
              <a:t> alla riforma del </a:t>
            </a:r>
            <a:r>
              <a:rPr lang="it-IT" sz="2000" b="1" dirty="0" err="1">
                <a:solidFill>
                  <a:srgbClr val="FF0000"/>
                </a:solidFill>
              </a:rPr>
              <a:t>D.Lgs.</a:t>
            </a:r>
            <a:r>
              <a:rPr lang="it-IT" sz="2000" b="1" dirty="0">
                <a:solidFill>
                  <a:srgbClr val="FF0000"/>
                </a:solidFill>
              </a:rPr>
              <a:t> 62/2024</a:t>
            </a:r>
            <a:r>
              <a:rPr lang="it-IT" sz="2000" b="1" dirty="0" smtClean="0">
                <a:solidFill>
                  <a:srgbClr val="FF0000"/>
                </a:solidFill>
              </a:rPr>
              <a:t>.</a:t>
            </a:r>
          </a:p>
          <a:p>
            <a:pPr>
              <a:spcBef>
                <a:spcPts val="600"/>
              </a:spcBef>
            </a:pP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C7E86A4-7DD2-639A-9E4E-927805D88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9694-321D-46D8-9E4E-18978E3FA845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6756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2205950C-7870-B5A3-1E9A-0FFCC5B703AE}"/>
              </a:ext>
            </a:extLst>
          </p:cNvPr>
          <p:cNvSpPr txBox="1"/>
          <p:nvPr/>
        </p:nvSpPr>
        <p:spPr>
          <a:xfrm>
            <a:off x="1619794" y="1112980"/>
            <a:ext cx="9152709" cy="4447371"/>
          </a:xfrm>
          <a:prstGeom prst="rect">
            <a:avLst/>
          </a:prstGeom>
          <a:solidFill>
            <a:srgbClr val="FFFFE7"/>
          </a:solidFill>
        </p:spPr>
        <p:txBody>
          <a:bodyPr wrap="square">
            <a:spAutoFit/>
          </a:bodyPr>
          <a:lstStyle/>
          <a:p>
            <a:r>
              <a:rPr lang="it-IT" sz="2000" dirty="0" smtClean="0"/>
              <a:t>In pratica, nel </a:t>
            </a:r>
            <a:r>
              <a:rPr lang="it-IT" sz="2000" dirty="0"/>
              <a:t>redigere il certificato medico introduttivo per una </a:t>
            </a:r>
            <a:r>
              <a:rPr lang="it-IT" sz="2000" b="1" dirty="0"/>
              <a:t>persona Ultra70enne con residenza o domicilio in una delle province in sperimentazione </a:t>
            </a:r>
            <a:r>
              <a:rPr lang="it-IT" sz="2000" dirty="0"/>
              <a:t>ai sensi </a:t>
            </a:r>
            <a:r>
              <a:rPr lang="it-IT" dirty="0"/>
              <a:t>del </a:t>
            </a:r>
            <a:r>
              <a:rPr lang="it-IT" dirty="0" err="1"/>
              <a:t>D.Lgs.</a:t>
            </a:r>
            <a:r>
              <a:rPr lang="it-IT" dirty="0"/>
              <a:t> 62/2024 </a:t>
            </a:r>
            <a:r>
              <a:rPr lang="it-IT" sz="2000" b="1" dirty="0"/>
              <a:t>il </a:t>
            </a:r>
            <a:r>
              <a:rPr lang="it-IT" sz="2000" b="1" dirty="0">
                <a:solidFill>
                  <a:srgbClr val="FF0000"/>
                </a:solidFill>
              </a:rPr>
              <a:t>Medico Certificatore dovrà rispondere a 2 domande </a:t>
            </a:r>
            <a:r>
              <a:rPr lang="it-IT" dirty="0"/>
              <a:t>(art. 27 comma 2 del </a:t>
            </a:r>
            <a:r>
              <a:rPr lang="it-IT" dirty="0" err="1"/>
              <a:t>D.Lgs.</a:t>
            </a:r>
            <a:r>
              <a:rPr lang="it-IT" dirty="0"/>
              <a:t> 29/2024):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lphaLcParenR"/>
            </a:pPr>
            <a:r>
              <a:rPr lang="it-IT" sz="2000" b="1" dirty="0">
                <a:solidFill>
                  <a:srgbClr val="00B0F0"/>
                </a:solidFill>
              </a:rPr>
              <a:t>è persona affetta da almeno una patologia cronica;</a:t>
            </a:r>
            <a:endParaRPr lang="it-IT" sz="2000" dirty="0">
              <a:solidFill>
                <a:srgbClr val="00B0F0"/>
              </a:solidFill>
            </a:endParaRPr>
          </a:p>
          <a:p>
            <a:pPr marL="342900" indent="-342900">
              <a:buFont typeface="+mj-lt"/>
              <a:buAutoNum type="alphaLcParenR"/>
            </a:pPr>
            <a:r>
              <a:rPr lang="it-IT" sz="2000" b="1" dirty="0">
                <a:solidFill>
                  <a:srgbClr val="7030A0"/>
                </a:solidFill>
              </a:rPr>
              <a:t>è persona che </a:t>
            </a:r>
            <a:r>
              <a:rPr lang="it-IT" sz="2000" b="1" u="sng" dirty="0">
                <a:solidFill>
                  <a:srgbClr val="7030A0"/>
                </a:solidFill>
              </a:rPr>
              <a:t>si trova in condizioni cliniche caratterizzate</a:t>
            </a:r>
            <a:r>
              <a:rPr lang="it-IT" sz="2000" b="1" dirty="0">
                <a:solidFill>
                  <a:srgbClr val="7030A0"/>
                </a:solidFill>
              </a:rPr>
              <a:t>, anche in funzione dell'età anagrafica, dalla</a:t>
            </a:r>
            <a:r>
              <a:rPr lang="it-IT" sz="2000" b="1" u="sng" dirty="0">
                <a:solidFill>
                  <a:srgbClr val="7030A0"/>
                </a:solidFill>
              </a:rPr>
              <a:t> progressiva riduzione delle normali funzioni fisiologiche</a:t>
            </a:r>
            <a:r>
              <a:rPr lang="it-IT" sz="2000" b="1" dirty="0">
                <a:solidFill>
                  <a:srgbClr val="7030A0"/>
                </a:solidFill>
              </a:rPr>
              <a:t>, </a:t>
            </a:r>
            <a:r>
              <a:rPr lang="it-IT" sz="2000" b="1" u="sng" dirty="0">
                <a:solidFill>
                  <a:srgbClr val="7030A0"/>
                </a:solidFill>
              </a:rPr>
              <a:t>suscettibili di aggravarsi </a:t>
            </a:r>
            <a:r>
              <a:rPr lang="it-IT" sz="2000" b="1" dirty="0">
                <a:solidFill>
                  <a:srgbClr val="7030A0"/>
                </a:solidFill>
              </a:rPr>
              <a:t>con l'invecchiamento e di determinare il </a:t>
            </a:r>
            <a:r>
              <a:rPr lang="it-IT" sz="2000" b="1" u="sng" dirty="0">
                <a:solidFill>
                  <a:srgbClr val="7030A0"/>
                </a:solidFill>
              </a:rPr>
              <a:t>rischio di perdita dell'autonomia nelle attività fondamentali della vita quotidiana</a:t>
            </a:r>
            <a:r>
              <a:rPr lang="it-IT" sz="2000" b="1" dirty="0">
                <a:solidFill>
                  <a:srgbClr val="7030A0"/>
                </a:solidFill>
              </a:rPr>
              <a:t>, anche tenendo conto delle specifiche condizioni sociali, ambientali e familiari.</a:t>
            </a:r>
            <a:endParaRPr lang="it-IT" sz="2000" dirty="0">
              <a:solidFill>
                <a:srgbClr val="7030A0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78A94C6-4A57-2889-AF56-24BBA2933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9694-321D-46D8-9E4E-18978E3FA845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37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0062C51-15FC-F31B-D1B2-83F88514AFEE}"/>
              </a:ext>
            </a:extLst>
          </p:cNvPr>
          <p:cNvSpPr txBox="1"/>
          <p:nvPr/>
        </p:nvSpPr>
        <p:spPr>
          <a:xfrm>
            <a:off x="1204010" y="1876360"/>
            <a:ext cx="9696893" cy="2693045"/>
          </a:xfrm>
          <a:prstGeom prst="rect">
            <a:avLst/>
          </a:prstGeom>
          <a:solidFill>
            <a:srgbClr val="FFFFE7"/>
          </a:solidFill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2400" b="1" dirty="0">
                <a:highlight>
                  <a:srgbClr val="FFF6F3"/>
                </a:highlight>
              </a:rPr>
              <a:t>INDIRIZZAMENTO DEL MEDICO CERTIFICATORE</a:t>
            </a:r>
          </a:p>
          <a:p>
            <a:pPr algn="just">
              <a:spcAft>
                <a:spcPts val="600"/>
              </a:spcAft>
            </a:pPr>
            <a:r>
              <a:rPr lang="it-IT" sz="2000" dirty="0" smtClean="0">
                <a:highlight>
                  <a:srgbClr val="FFFF00"/>
                </a:highlight>
              </a:rPr>
              <a:t>-SE IL MEDICO CERTIFICATORE RITIENE CHE SUSSISTANO ENTRAMBE LE CONDIZIONI a</a:t>
            </a:r>
            <a:r>
              <a:rPr lang="it-IT" sz="2000" dirty="0">
                <a:highlight>
                  <a:srgbClr val="FFFF00"/>
                </a:highlight>
              </a:rPr>
              <a:t>) e b): </a:t>
            </a:r>
            <a:r>
              <a:rPr lang="it-IT" sz="2000" dirty="0" smtClean="0"/>
              <a:t>viene </a:t>
            </a:r>
            <a:r>
              <a:rPr lang="it-IT" sz="2000" dirty="0"/>
              <a:t>indirizzato </a:t>
            </a:r>
            <a:r>
              <a:rPr lang="it-IT" sz="2000" dirty="0" smtClean="0"/>
              <a:t>dalla procedura al </a:t>
            </a:r>
            <a:r>
              <a:rPr lang="it-IT" sz="2000" b="1" dirty="0" smtClean="0">
                <a:solidFill>
                  <a:srgbClr val="FF0000"/>
                </a:solidFill>
              </a:rPr>
              <a:t>vecchio </a:t>
            </a:r>
            <a:r>
              <a:rPr lang="it-IT" sz="2000" b="1" dirty="0">
                <a:solidFill>
                  <a:srgbClr val="FF0000"/>
                </a:solidFill>
              </a:rPr>
              <a:t>certificato medico </a:t>
            </a:r>
            <a:r>
              <a:rPr lang="it-IT" sz="2000" b="1" dirty="0" smtClean="0">
                <a:solidFill>
                  <a:srgbClr val="FF0000"/>
                </a:solidFill>
              </a:rPr>
              <a:t>introduttivo</a:t>
            </a:r>
            <a:r>
              <a:rPr lang="it-IT" sz="2000" dirty="0" smtClean="0">
                <a:sym typeface="Wingdings" panose="05000000000000000000" pitchFamily="2" charset="2"/>
              </a:rPr>
              <a:t> come succedeva prima, fino al 28/02/2026. D</a:t>
            </a:r>
            <a:r>
              <a:rPr lang="it-IT" sz="2000" dirty="0" smtClean="0">
                <a:sym typeface="Wingdings" panose="05000000000000000000" pitchFamily="2" charset="2"/>
              </a:rPr>
              <a:t>ovrà </a:t>
            </a:r>
            <a:r>
              <a:rPr lang="it-IT" sz="2000" dirty="0">
                <a:sym typeface="Wingdings" panose="05000000000000000000" pitchFamily="2" charset="2"/>
              </a:rPr>
              <a:t>essere consegnata una copia cartacea del certificato medico introduttivo al paziente, che dovrà recarsi presso un Patronato per inoltrare la </a:t>
            </a:r>
            <a:r>
              <a:rPr lang="it-IT" sz="2000" dirty="0" smtClean="0">
                <a:sym typeface="Wingdings" panose="05000000000000000000" pitchFamily="2" charset="2"/>
              </a:rPr>
              <a:t>domanda AL PIU’ PRESTO.</a:t>
            </a:r>
            <a:endParaRPr lang="it-IT" sz="2000" dirty="0">
              <a:sym typeface="Wingdings" panose="05000000000000000000" pitchFamily="2" charset="2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A10045A-DB6D-B294-BE6B-8621ED07E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9694-321D-46D8-9E4E-18978E3FA845}" type="slidenum">
              <a:rPr lang="it-IT" smtClean="0"/>
              <a:t>4</a:t>
            </a:fld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D8DFDE9-BD88-422B-A9A0-358F7FE53449}"/>
              </a:ext>
            </a:extLst>
          </p:cNvPr>
          <p:cNvSpPr txBox="1"/>
          <p:nvPr/>
        </p:nvSpPr>
        <p:spPr>
          <a:xfrm>
            <a:off x="1204011" y="4702630"/>
            <a:ext cx="9847166" cy="738664"/>
          </a:xfrm>
          <a:prstGeom prst="rect">
            <a:avLst/>
          </a:prstGeom>
          <a:solidFill>
            <a:srgbClr val="FFEDE7"/>
          </a:solidFill>
        </p:spPr>
        <p:txBody>
          <a:bodyPr wrap="square" rtlCol="0">
            <a:spAutoFit/>
          </a:bodyPr>
          <a:lstStyle/>
          <a:p>
            <a:r>
              <a:rPr lang="it-IT" sz="1400" b="1" u="sng" dirty="0" smtClean="0"/>
              <a:t>ATTENZIONE:</a:t>
            </a:r>
            <a:r>
              <a:rPr lang="it-IT" sz="1400" b="1" dirty="0" smtClean="0"/>
              <a:t> ne</a:t>
            </a:r>
            <a:r>
              <a:rPr lang="it-IT" sz="1400" b="1" dirty="0" smtClean="0"/>
              <a:t>l </a:t>
            </a:r>
            <a:r>
              <a:rPr lang="it-IT" sz="1400" b="1" dirty="0">
                <a:solidFill>
                  <a:srgbClr val="7030A0"/>
                </a:solidFill>
              </a:rPr>
              <a:t>vecchio certificato medico introduttivo </a:t>
            </a:r>
            <a:r>
              <a:rPr lang="it-IT" sz="1400" b="1" dirty="0" smtClean="0"/>
              <a:t>il </a:t>
            </a:r>
            <a:r>
              <a:rPr lang="it-IT" sz="1400" b="1" dirty="0"/>
              <a:t>Medico Certificatore deve fare attenzione a selezionare le richieste: </a:t>
            </a:r>
            <a:r>
              <a:rPr lang="it-IT" sz="1400" b="1" dirty="0">
                <a:solidFill>
                  <a:srgbClr val="FF0000"/>
                </a:solidFill>
              </a:rPr>
              <a:t>invalidità</a:t>
            </a:r>
            <a:r>
              <a:rPr lang="it-IT" sz="1400" b="1" dirty="0"/>
              <a:t> / </a:t>
            </a:r>
            <a:r>
              <a:rPr lang="it-IT" sz="1400" b="1" dirty="0">
                <a:solidFill>
                  <a:srgbClr val="FF0000"/>
                </a:solidFill>
              </a:rPr>
              <a:t>cecità</a:t>
            </a:r>
            <a:r>
              <a:rPr lang="it-IT" sz="1400" b="1" dirty="0"/>
              <a:t> / </a:t>
            </a:r>
            <a:r>
              <a:rPr lang="it-IT" sz="1400" b="1" dirty="0">
                <a:solidFill>
                  <a:srgbClr val="FF0000"/>
                </a:solidFill>
              </a:rPr>
              <a:t>sordità</a:t>
            </a:r>
            <a:r>
              <a:rPr lang="it-IT" sz="1400" b="1" dirty="0"/>
              <a:t> / </a:t>
            </a:r>
            <a:r>
              <a:rPr lang="it-IT" sz="1400" b="1" dirty="0">
                <a:solidFill>
                  <a:srgbClr val="FF0000"/>
                </a:solidFill>
              </a:rPr>
              <a:t>legge 104 </a:t>
            </a:r>
            <a:r>
              <a:rPr lang="it-IT" sz="1400" b="1" dirty="0"/>
              <a:t>che devono essere riproposte poi nella domanda amministrativa (</a:t>
            </a:r>
            <a:r>
              <a:rPr lang="it-IT" sz="1400" b="1" u="sng" dirty="0"/>
              <a:t>entro 90 giorni</a:t>
            </a:r>
            <a:r>
              <a:rPr lang="it-IT" sz="1400" b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282497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0062C51-15FC-F31B-D1B2-83F88514AFEE}"/>
              </a:ext>
            </a:extLst>
          </p:cNvPr>
          <p:cNvSpPr txBox="1"/>
          <p:nvPr/>
        </p:nvSpPr>
        <p:spPr>
          <a:xfrm>
            <a:off x="1221427" y="1406096"/>
            <a:ext cx="9696893" cy="2708434"/>
          </a:xfrm>
          <a:prstGeom prst="rect">
            <a:avLst/>
          </a:prstGeom>
          <a:solidFill>
            <a:srgbClr val="FFFFE7"/>
          </a:solidFill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it-IT" sz="2000" b="1" dirty="0">
                <a:highlight>
                  <a:srgbClr val="FFF6F3"/>
                </a:highlight>
              </a:rPr>
              <a:t>INDIRIZZAMENTO DEL MEDICO CERTIFICATORE</a:t>
            </a:r>
          </a:p>
          <a:p>
            <a:pPr>
              <a:spcAft>
                <a:spcPts val="600"/>
              </a:spcAft>
            </a:pPr>
            <a:r>
              <a:rPr lang="it-IT" sz="2000" dirty="0" smtClean="0"/>
              <a:t>-</a:t>
            </a:r>
            <a:r>
              <a:rPr lang="it-IT" sz="2000" dirty="0" smtClean="0">
                <a:highlight>
                  <a:srgbClr val="FFFF00"/>
                </a:highlight>
              </a:rPr>
              <a:t>IN PRESENZA DI UNA SOLA DELLE DUE CONDIZIONI a</a:t>
            </a:r>
            <a:r>
              <a:rPr lang="it-IT" sz="2000" dirty="0">
                <a:highlight>
                  <a:srgbClr val="FFFF00"/>
                </a:highlight>
              </a:rPr>
              <a:t>) e b) </a:t>
            </a:r>
            <a:r>
              <a:rPr lang="it-IT" sz="2000" dirty="0" smtClean="0">
                <a:highlight>
                  <a:srgbClr val="FFFF00"/>
                </a:highlight>
              </a:rPr>
              <a:t>O DI NESSUNA DELLE DUE</a:t>
            </a:r>
            <a:r>
              <a:rPr lang="it-IT" sz="2000" dirty="0" smtClean="0"/>
              <a:t>: </a:t>
            </a:r>
            <a:r>
              <a:rPr lang="it-IT" sz="2000" dirty="0"/>
              <a:t>la piattaforma INPS indirizzerà verso il </a:t>
            </a:r>
            <a:r>
              <a:rPr lang="it-IT" sz="2000" b="1" dirty="0">
                <a:solidFill>
                  <a:srgbClr val="00B050"/>
                </a:solidFill>
              </a:rPr>
              <a:t>nuovo certificato medico introduttivo </a:t>
            </a:r>
            <a:r>
              <a:rPr lang="it-IT" sz="2000" dirty="0" smtClean="0">
                <a:sym typeface="Wingdings" panose="05000000000000000000" pitchFamily="2" charset="2"/>
              </a:rPr>
              <a:t> </a:t>
            </a:r>
            <a:r>
              <a:rPr lang="it-IT" sz="2000" dirty="0"/>
              <a:t>accertamento effettuato secondo le modalità della nuova valutazione di base dalle Commissioni INPS U.V.B. ex </a:t>
            </a:r>
            <a:r>
              <a:rPr lang="it-IT" sz="2000" dirty="0" err="1"/>
              <a:t>D.Lgs.</a:t>
            </a:r>
            <a:r>
              <a:rPr lang="it-IT" sz="2000" dirty="0"/>
              <a:t> 62/2024.</a:t>
            </a:r>
          </a:p>
          <a:p>
            <a:endParaRPr lang="it-IT" sz="2000" b="1" dirty="0"/>
          </a:p>
          <a:p>
            <a:endParaRPr lang="it-IT" sz="2000" b="1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A10045A-DB6D-B294-BE6B-8621ED07E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9694-321D-46D8-9E4E-18978E3FA845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710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C11920F-33E0-BEDD-93BD-A54D864EA0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944" y="286578"/>
            <a:ext cx="11564111" cy="6284843"/>
          </a:xfrm>
          <a:prstGeom prst="rect">
            <a:avLst/>
          </a:prstGeom>
        </p:spPr>
      </p:pic>
      <p:sp>
        <p:nvSpPr>
          <p:cNvPr id="2" name="Ovale 1"/>
          <p:cNvSpPr/>
          <p:nvPr/>
        </p:nvSpPr>
        <p:spPr>
          <a:xfrm>
            <a:off x="4937759" y="286578"/>
            <a:ext cx="1785257" cy="16720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4" name="Freccia in su 3"/>
          <p:cNvSpPr/>
          <p:nvPr/>
        </p:nvSpPr>
        <p:spPr>
          <a:xfrm>
            <a:off x="5611367" y="2133601"/>
            <a:ext cx="484632" cy="978408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4550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cs typeface="Calibri Light" panose="020F0302020204030204" pitchFamily="34" charset="0"/>
              </a:rPr>
              <a:t>ATTENZIONE!!!</a:t>
            </a:r>
            <a:endParaRPr lang="it-IT" b="1" dirty="0">
              <a:cs typeface="Calibri Light" panose="020F03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>
                <a:latin typeface="+mj-lt"/>
                <a:cs typeface="Calibri Light" panose="020F0302020204030204" pitchFamily="34" charset="0"/>
              </a:rPr>
              <a:t>Il vecchio certificato medico introduttivo </a:t>
            </a:r>
            <a:r>
              <a:rPr lang="it-IT" dirty="0" smtClean="0">
                <a:solidFill>
                  <a:srgbClr val="FF0000"/>
                </a:solidFill>
                <a:latin typeface="+mj-lt"/>
                <a:cs typeface="Calibri Light" panose="020F0302020204030204" pitchFamily="34" charset="0"/>
              </a:rPr>
              <a:t>VA</a:t>
            </a:r>
            <a:r>
              <a:rPr lang="it-IT" dirty="0" smtClean="0">
                <a:latin typeface="+mj-lt"/>
                <a:cs typeface="Calibri Light" panose="020F0302020204030204" pitchFamily="34" charset="0"/>
              </a:rPr>
              <a:t> </a:t>
            </a:r>
            <a:r>
              <a:rPr lang="it-IT" dirty="0" smtClean="0">
                <a:solidFill>
                  <a:srgbClr val="FF0000"/>
                </a:solidFill>
                <a:latin typeface="+mj-lt"/>
                <a:cs typeface="Calibri Light" panose="020F0302020204030204" pitchFamily="34" charset="0"/>
              </a:rPr>
              <a:t>STAMPATO</a:t>
            </a:r>
            <a:r>
              <a:rPr lang="it-IT" dirty="0" smtClean="0">
                <a:latin typeface="+mj-lt"/>
                <a:cs typeface="Calibri Light" panose="020F0302020204030204" pitchFamily="34" charset="0"/>
              </a:rPr>
              <a:t> e consegnato al paziente, che dovrà recarsi al Patronato per inoltrare la domanda. </a:t>
            </a:r>
          </a:p>
          <a:p>
            <a:r>
              <a:rPr lang="it-IT" dirty="0" smtClean="0">
                <a:latin typeface="+mj-lt"/>
                <a:cs typeface="Calibri Light" panose="020F0302020204030204" pitchFamily="34" charset="0"/>
              </a:rPr>
              <a:t>Sul vecchio certificato occorre </a:t>
            </a:r>
            <a:r>
              <a:rPr lang="it-IT" u="sng" dirty="0" smtClean="0">
                <a:latin typeface="+mj-lt"/>
                <a:cs typeface="Calibri Light" panose="020F0302020204030204" pitchFamily="34" charset="0"/>
              </a:rPr>
              <a:t>SEMPRE</a:t>
            </a:r>
            <a:r>
              <a:rPr lang="it-IT" dirty="0" smtClean="0">
                <a:latin typeface="+mj-lt"/>
                <a:cs typeface="Calibri Light" panose="020F0302020204030204" pitchFamily="34" charset="0"/>
              </a:rPr>
              <a:t> specificare tutte le prestazioni che si vogliono richiedere (</a:t>
            </a:r>
            <a:r>
              <a:rPr lang="it-IT" dirty="0">
                <a:solidFill>
                  <a:srgbClr val="FF0000"/>
                </a:solidFill>
                <a:latin typeface="+mj-lt"/>
                <a:cs typeface="Calibri Light" panose="020F0302020204030204" pitchFamily="34" charset="0"/>
              </a:rPr>
              <a:t>invalidità / cecità / </a:t>
            </a:r>
            <a:r>
              <a:rPr lang="it-IT" dirty="0">
                <a:solidFill>
                  <a:srgbClr val="FF0000"/>
                </a:solidFill>
                <a:latin typeface="+mj-lt"/>
                <a:cs typeface="Calibri Light" panose="020F0302020204030204" pitchFamily="34" charset="0"/>
              </a:rPr>
              <a:t>s</a:t>
            </a:r>
            <a:r>
              <a:rPr lang="it-IT" dirty="0" smtClean="0">
                <a:solidFill>
                  <a:srgbClr val="FF0000"/>
                </a:solidFill>
                <a:latin typeface="+mj-lt"/>
                <a:cs typeface="Calibri Light" panose="020F0302020204030204" pitchFamily="34" charset="0"/>
              </a:rPr>
              <a:t>ordità </a:t>
            </a:r>
            <a:r>
              <a:rPr lang="it-IT" dirty="0">
                <a:solidFill>
                  <a:srgbClr val="FF0000"/>
                </a:solidFill>
                <a:latin typeface="+mj-lt"/>
                <a:cs typeface="Calibri Light" panose="020F0302020204030204" pitchFamily="34" charset="0"/>
              </a:rPr>
              <a:t>/ legge </a:t>
            </a:r>
            <a:r>
              <a:rPr lang="it-IT" dirty="0" smtClean="0">
                <a:solidFill>
                  <a:srgbClr val="FF0000"/>
                </a:solidFill>
                <a:latin typeface="+mj-lt"/>
                <a:cs typeface="Calibri Light" panose="020F0302020204030204" pitchFamily="34" charset="0"/>
              </a:rPr>
              <a:t>104</a:t>
            </a:r>
            <a:r>
              <a:rPr lang="it-IT" dirty="0" smtClean="0">
                <a:latin typeface="+mj-lt"/>
                <a:cs typeface="Calibri Light" panose="020F0302020204030204" pitchFamily="34" charset="0"/>
              </a:rPr>
              <a:t>)!</a:t>
            </a:r>
            <a:endParaRPr lang="it-IT" dirty="0"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29694-321D-46D8-9E4E-18978E3FA845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06402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2357</TotalTime>
  <Words>455</Words>
  <Application>Microsoft Office PowerPoint</Application>
  <PresentationFormat>Widescreen</PresentationFormat>
  <Paragraphs>25</Paragraphs>
  <Slides>7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Calibri Light</vt:lpstr>
      <vt:lpstr>Wingdings</vt:lpstr>
      <vt:lpstr>Tema di Office</vt:lpstr>
      <vt:lpstr>NOVITA’ PER I MEDICI CERTIFICATORI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ATTENZIONE!!!</vt:lpstr>
    </vt:vector>
  </TitlesOfParts>
  <Company>I.N.P.S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Fatigante Giuseppe</dc:creator>
  <cp:lastModifiedBy>Zanardi Lucia</cp:lastModifiedBy>
  <cp:revision>56</cp:revision>
  <cp:lastPrinted>2026-05-07T15:18:36Z</cp:lastPrinted>
  <dcterms:created xsi:type="dcterms:W3CDTF">2025-10-12T05:08:59Z</dcterms:created>
  <dcterms:modified xsi:type="dcterms:W3CDTF">2026-05-29T15:08:16Z</dcterms:modified>
</cp:coreProperties>
</file>